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20"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3" r:id="rId27"/>
    <p:sldId id="280" r:id="rId28"/>
    <p:sldId id="281" r:id="rId29"/>
    <p:sldId id="282" r:id="rId30"/>
    <p:sldId id="285" r:id="rId31"/>
    <p:sldId id="387" r:id="rId32"/>
    <p:sldId id="287" r:id="rId33"/>
    <p:sldId id="288" r:id="rId34"/>
    <p:sldId id="391" r:id="rId35"/>
    <p:sldId id="289" r:id="rId36"/>
    <p:sldId id="290" r:id="rId37"/>
    <p:sldId id="291" r:id="rId38"/>
    <p:sldId id="390" r:id="rId39"/>
    <p:sldId id="292" r:id="rId40"/>
    <p:sldId id="293" r:id="rId41"/>
    <p:sldId id="294" r:id="rId42"/>
    <p:sldId id="392" r:id="rId43"/>
    <p:sldId id="295" r:id="rId44"/>
    <p:sldId id="296" r:id="rId45"/>
    <p:sldId id="297" r:id="rId46"/>
    <p:sldId id="298" r:id="rId47"/>
    <p:sldId id="299" r:id="rId48"/>
    <p:sldId id="300"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1" r:id="rId68"/>
    <p:sldId id="323" r:id="rId69"/>
    <p:sldId id="324" r:id="rId70"/>
    <p:sldId id="325" r:id="rId71"/>
    <p:sldId id="326" r:id="rId72"/>
    <p:sldId id="327" r:id="rId73"/>
    <p:sldId id="388" r:id="rId74"/>
    <p:sldId id="328" r:id="rId75"/>
    <p:sldId id="329" r:id="rId76"/>
    <p:sldId id="330" r:id="rId77"/>
    <p:sldId id="331" r:id="rId78"/>
    <p:sldId id="389" r:id="rId79"/>
    <p:sldId id="332" r:id="rId80"/>
    <p:sldId id="32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4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www.yahoo.co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Networking</a:t>
            </a:r>
            <a:endParaRPr lang="en-IN" dirty="0"/>
          </a:p>
        </p:txBody>
      </p:sp>
      <p:sp>
        <p:nvSpPr>
          <p:cNvPr id="3" name="Content Placeholder 2"/>
          <p:cNvSpPr>
            <a:spLocks noGrp="1"/>
          </p:cNvSpPr>
          <p:nvPr>
            <p:ph idx="1"/>
          </p:nvPr>
        </p:nvSpPr>
        <p:spPr>
          <a:xfrm>
            <a:off x="457200" y="762000"/>
            <a:ext cx="8229600" cy="5364163"/>
          </a:xfrm>
        </p:spPr>
        <p:txBody>
          <a:bodyPr/>
          <a:lstStyle/>
          <a:p>
            <a:r>
              <a:rPr lang="en-US" dirty="0" smtClean="0"/>
              <a:t>What  is a network?</a:t>
            </a:r>
          </a:p>
          <a:p>
            <a:r>
              <a:rPr lang="en-US" dirty="0" smtClean="0"/>
              <a:t>A network is an interconnected collection of autonomous computers. Two computers are said to be interconnected if they are capable of exchanging information. The term autonomous means that no computer on the network can start, stop or control another.  So, a network allows computer users to share computer equipment, programs messages and the information available at one site</a:t>
            </a:r>
            <a:endParaRPr lang="en-IN" dirty="0"/>
          </a:p>
        </p:txBody>
      </p:sp>
    </p:spTree>
    <p:extLst>
      <p:ext uri="{BB962C8B-B14F-4D97-AF65-F5344CB8AC3E}">
        <p14:creationId xmlns:p14="http://schemas.microsoft.com/office/powerpoint/2010/main" val="336496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400"/>
            <a:ext cx="8229600" cy="812800"/>
          </a:xfrm>
        </p:spPr>
        <p:txBody>
          <a:bodyPr/>
          <a:lstStyle/>
          <a:p>
            <a:r>
              <a:rPr lang="en-US" dirty="0" smtClean="0"/>
              <a:t>Disadvantages of networking</a:t>
            </a:r>
            <a:endParaRPr lang="en-IN" dirty="0"/>
          </a:p>
        </p:txBody>
      </p:sp>
      <p:sp>
        <p:nvSpPr>
          <p:cNvPr id="3" name="Content Placeholder 2"/>
          <p:cNvSpPr>
            <a:spLocks noGrp="1"/>
          </p:cNvSpPr>
          <p:nvPr>
            <p:ph idx="1"/>
          </p:nvPr>
        </p:nvSpPr>
        <p:spPr>
          <a:xfrm>
            <a:off x="457200" y="914400"/>
            <a:ext cx="8229600" cy="5211763"/>
          </a:xfrm>
        </p:spPr>
        <p:txBody>
          <a:bodyPr/>
          <a:lstStyle/>
          <a:p>
            <a:r>
              <a:rPr lang="en-US" dirty="0" smtClean="0"/>
              <a:t>One of the main disadvantages of a computer network is server fault, which stops applications being available.</a:t>
            </a:r>
          </a:p>
          <a:p>
            <a:endParaRPr lang="en-US" dirty="0" smtClean="0"/>
          </a:p>
          <a:p>
            <a:r>
              <a:rPr lang="en-US" dirty="0" smtClean="0"/>
              <a:t>If the network server, switches, routers or other equipment go down, the entire network will be impacted, which can cause data loss, loss of resources and delay in the business transaction, as the users work is dependent on </a:t>
            </a:r>
            <a:r>
              <a:rPr lang="en-US" dirty="0"/>
              <a:t>network</a:t>
            </a:r>
            <a:endParaRPr lang="en-US" dirty="0" smtClean="0"/>
          </a:p>
          <a:p>
            <a:endParaRPr lang="en-IN" dirty="0"/>
          </a:p>
        </p:txBody>
      </p:sp>
    </p:spTree>
    <p:extLst>
      <p:ext uri="{BB962C8B-B14F-4D97-AF65-F5344CB8AC3E}">
        <p14:creationId xmlns:p14="http://schemas.microsoft.com/office/powerpoint/2010/main" val="4187269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TCP/IP(Transmission Control Protocol/Internet Protocol)</a:t>
            </a:r>
            <a:endParaRPr lang="en-IN" dirty="0"/>
          </a:p>
        </p:txBody>
      </p:sp>
      <p:sp>
        <p:nvSpPr>
          <p:cNvPr id="3" name="Content Placeholder 2"/>
          <p:cNvSpPr>
            <a:spLocks noGrp="1"/>
          </p:cNvSpPr>
          <p:nvPr>
            <p:ph idx="1"/>
          </p:nvPr>
        </p:nvSpPr>
        <p:spPr/>
        <p:txBody>
          <a:bodyPr>
            <a:normAutofit fontScale="92500"/>
          </a:bodyPr>
          <a:lstStyle/>
          <a:p>
            <a:r>
              <a:rPr lang="en-US" dirty="0" smtClean="0"/>
              <a:t>An internet connection is usually </a:t>
            </a:r>
            <a:r>
              <a:rPr lang="en-US" dirty="0" err="1" smtClean="0"/>
              <a:t>accompolished</a:t>
            </a:r>
            <a:r>
              <a:rPr lang="en-US" dirty="0" smtClean="0"/>
              <a:t> using </a:t>
            </a:r>
            <a:r>
              <a:rPr lang="en-US" dirty="0" err="1" smtClean="0"/>
              <a:t>inetrnational</a:t>
            </a:r>
            <a:r>
              <a:rPr lang="en-US" dirty="0" smtClean="0"/>
              <a:t> standard collective by called as Transmission control protocol(TCP/IP)</a:t>
            </a:r>
          </a:p>
          <a:p>
            <a:endParaRPr lang="en-US" dirty="0" smtClean="0"/>
          </a:p>
          <a:p>
            <a:r>
              <a:rPr lang="en-US" dirty="0" smtClean="0"/>
              <a:t>TCP/IP is actually a collection of protocols or rules that govern the way data travels from one machine to another across a </a:t>
            </a:r>
            <a:r>
              <a:rPr lang="en-US" dirty="0" err="1" smtClean="0"/>
              <a:t>network.The</a:t>
            </a:r>
            <a:r>
              <a:rPr lang="en-US" dirty="0" smtClean="0"/>
              <a:t> internet is based on TCP/IP.  TCP/IP has two major components TCP and IP. </a:t>
            </a:r>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Protocol(IP)</a:t>
            </a:r>
            <a:endParaRPr lang="en-US" dirty="0"/>
          </a:p>
        </p:txBody>
      </p:sp>
      <p:sp>
        <p:nvSpPr>
          <p:cNvPr id="3" name="Content Placeholder 2"/>
          <p:cNvSpPr>
            <a:spLocks noGrp="1"/>
          </p:cNvSpPr>
          <p:nvPr>
            <p:ph idx="1"/>
          </p:nvPr>
        </p:nvSpPr>
        <p:spPr/>
        <p:txBody>
          <a:bodyPr/>
          <a:lstStyle/>
          <a:p>
            <a:r>
              <a:rPr lang="en-US" dirty="0" smtClean="0"/>
              <a:t>The basic functions are</a:t>
            </a:r>
          </a:p>
          <a:p>
            <a:endParaRPr lang="en-US" dirty="0" smtClean="0"/>
          </a:p>
          <a:p>
            <a:r>
              <a:rPr lang="en-US" dirty="0" smtClean="0"/>
              <a:t>A)Envelopes and addresses the data.</a:t>
            </a:r>
          </a:p>
          <a:p>
            <a:r>
              <a:rPr lang="en-US" dirty="0" smtClean="0"/>
              <a:t>B)Enables the network to read the </a:t>
            </a:r>
            <a:r>
              <a:rPr lang="en-US" dirty="0" err="1" smtClean="0"/>
              <a:t>enevelope</a:t>
            </a:r>
            <a:r>
              <a:rPr lang="en-US" dirty="0" smtClean="0"/>
              <a:t> and forward the data to its destination</a:t>
            </a:r>
          </a:p>
          <a:p>
            <a:r>
              <a:rPr lang="en-US" dirty="0" smtClean="0"/>
              <a:t>C)Define how much data can fit in a single envelope(a packet)</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Transmission Control Protocol(TCP)</a:t>
            </a:r>
            <a:endParaRPr lang="en-US" dirty="0"/>
          </a:p>
        </p:txBody>
      </p:sp>
      <p:sp>
        <p:nvSpPr>
          <p:cNvPr id="3" name="Content Placeholder 2"/>
          <p:cNvSpPr>
            <a:spLocks noGrp="1"/>
          </p:cNvSpPr>
          <p:nvPr>
            <p:ph idx="1"/>
          </p:nvPr>
        </p:nvSpPr>
        <p:spPr/>
        <p:txBody>
          <a:bodyPr>
            <a:normAutofit fontScale="92500"/>
          </a:bodyPr>
          <a:lstStyle/>
          <a:p>
            <a:r>
              <a:rPr lang="en-US" dirty="0" smtClean="0"/>
              <a:t>The basic functions are</a:t>
            </a:r>
          </a:p>
          <a:p>
            <a:endParaRPr lang="en-US" dirty="0" smtClean="0"/>
          </a:p>
          <a:p>
            <a:pPr>
              <a:buNone/>
            </a:pPr>
            <a:r>
              <a:rPr lang="en-US" dirty="0" smtClean="0"/>
              <a:t>A)we can create clients</a:t>
            </a:r>
          </a:p>
          <a:p>
            <a:pPr>
              <a:buNone/>
            </a:pPr>
            <a:r>
              <a:rPr lang="en-US" dirty="0" smtClean="0"/>
              <a:t>B)We can create servers</a:t>
            </a:r>
          </a:p>
          <a:p>
            <a:pPr>
              <a:buNone/>
            </a:pPr>
            <a:r>
              <a:rPr lang="en-US" dirty="0" smtClean="0"/>
              <a:t>C)Breaks data into packets that the </a:t>
            </a:r>
            <a:r>
              <a:rPr lang="en-US" dirty="0" err="1" smtClean="0"/>
              <a:t>netwok</a:t>
            </a:r>
            <a:r>
              <a:rPr lang="en-US" dirty="0" smtClean="0"/>
              <a:t> can handle </a:t>
            </a:r>
            <a:r>
              <a:rPr lang="en-US" dirty="0" err="1" smtClean="0"/>
              <a:t>effecienty</a:t>
            </a:r>
            <a:endParaRPr lang="en-US" dirty="0" smtClean="0"/>
          </a:p>
          <a:p>
            <a:pPr>
              <a:buNone/>
            </a:pPr>
            <a:r>
              <a:rPr lang="en-US" dirty="0" smtClean="0"/>
              <a:t>D)Verifies that all packets arrive at their </a:t>
            </a:r>
            <a:r>
              <a:rPr lang="en-US" dirty="0" err="1" smtClean="0"/>
              <a:t>detsination</a:t>
            </a:r>
            <a:endParaRPr lang="en-US" dirty="0" smtClean="0"/>
          </a:p>
          <a:p>
            <a:pPr>
              <a:buNone/>
            </a:pPr>
            <a:r>
              <a:rPr lang="en-US" dirty="0" smtClean="0"/>
              <a:t>E)Reassembles the data.</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Telnet(Remote Login)</a:t>
            </a:r>
            <a:endParaRPr lang="en-US" dirty="0"/>
          </a:p>
        </p:txBody>
      </p:sp>
      <p:sp>
        <p:nvSpPr>
          <p:cNvPr id="3" name="Content Placeholder 2"/>
          <p:cNvSpPr>
            <a:spLocks noGrp="1"/>
          </p:cNvSpPr>
          <p:nvPr>
            <p:ph idx="1"/>
          </p:nvPr>
        </p:nvSpPr>
        <p:spPr/>
        <p:txBody>
          <a:bodyPr/>
          <a:lstStyle/>
          <a:p>
            <a:r>
              <a:rPr lang="en-US" dirty="0" smtClean="0"/>
              <a:t>Login means to connect to a host computer at the public access </a:t>
            </a:r>
            <a:r>
              <a:rPr lang="en-US" dirty="0" err="1" smtClean="0"/>
              <a:t>site.Remote</a:t>
            </a:r>
            <a:r>
              <a:rPr lang="en-US" dirty="0" smtClean="0"/>
              <a:t> login means to connect the network at the remote station without any network.</a:t>
            </a:r>
          </a:p>
          <a:p>
            <a:endParaRPr lang="en-US" dirty="0" smtClean="0"/>
          </a:p>
          <a:p>
            <a:r>
              <a:rPr lang="en-US" dirty="0" smtClean="0"/>
              <a:t>This remote login takes place through TELNET.</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Telnet is a network application that is used to login to one computer on the internet from another.</a:t>
            </a:r>
          </a:p>
          <a:p>
            <a:r>
              <a:rPr lang="en-US" dirty="0" smtClean="0"/>
              <a:t>It is similar to establishing a conventional dial up connection between two computers using modem and dial up telephone line.</a:t>
            </a:r>
          </a:p>
          <a:p>
            <a:endParaRPr lang="en-US" dirty="0" smtClean="0"/>
          </a:p>
          <a:p>
            <a:r>
              <a:rPr lang="en-US" dirty="0" smtClean="0"/>
              <a:t>A telnet session is established by using a </a:t>
            </a:r>
            <a:r>
              <a:rPr lang="en-US" dirty="0" err="1" smtClean="0"/>
              <a:t>telent</a:t>
            </a:r>
            <a:r>
              <a:rPr lang="en-US" dirty="0" smtClean="0"/>
              <a:t> client software .</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A user requests a session to be established with a remote host by providing its host name or IP address.</a:t>
            </a:r>
          </a:p>
          <a:p>
            <a:endParaRPr lang="en-US" dirty="0" smtClean="0"/>
          </a:p>
          <a:p>
            <a:r>
              <a:rPr lang="en-US" dirty="0" smtClean="0"/>
              <a:t>The telnet client software locates one host over the internet and establishes a </a:t>
            </a:r>
            <a:r>
              <a:rPr lang="en-US" dirty="0" err="1" smtClean="0"/>
              <a:t>remopte</a:t>
            </a:r>
            <a:r>
              <a:rPr lang="en-US" dirty="0" smtClean="0"/>
              <a:t> login session </a:t>
            </a:r>
            <a:r>
              <a:rPr lang="en-US" smtClean="0"/>
              <a:t>to that host.</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Internetworking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internet is a global connection of peoples computers which are linked together by cables and telephone lines making communication possible among them in a common language.</a:t>
            </a:r>
          </a:p>
          <a:p>
            <a:endParaRPr lang="en-US" dirty="0" smtClean="0"/>
          </a:p>
          <a:p>
            <a:r>
              <a:rPr lang="en-US" dirty="0" smtClean="0"/>
              <a:t>In simple words internet is a global connection of interconnected </a:t>
            </a:r>
            <a:r>
              <a:rPr lang="en-US" dirty="0" err="1" smtClean="0"/>
              <a:t>networks.When</a:t>
            </a:r>
            <a:r>
              <a:rPr lang="en-US" dirty="0" smtClean="0"/>
              <a:t> more than two networks are connected and the data </a:t>
            </a:r>
            <a:r>
              <a:rPr lang="en-US" dirty="0" err="1" smtClean="0"/>
              <a:t>comminciation</a:t>
            </a:r>
            <a:r>
              <a:rPr lang="en-US" dirty="0" smtClean="0"/>
              <a:t> is done across this </a:t>
            </a:r>
            <a:r>
              <a:rPr lang="en-US" dirty="0" err="1" smtClean="0"/>
              <a:t>network,it</a:t>
            </a:r>
            <a:r>
              <a:rPr lang="en-US" dirty="0" smtClean="0"/>
              <a:t> is called internetworking.</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HOST</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A computer system which provides general user services over the network is called the host computer.</a:t>
            </a:r>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Backbone Network</a:t>
            </a:r>
            <a:endParaRPr lang="en-US" dirty="0"/>
          </a:p>
        </p:txBody>
      </p:sp>
      <p:sp>
        <p:nvSpPr>
          <p:cNvPr id="3" name="Content Placeholder 2"/>
          <p:cNvSpPr>
            <a:spLocks noGrp="1"/>
          </p:cNvSpPr>
          <p:nvPr>
            <p:ph idx="1"/>
          </p:nvPr>
        </p:nvSpPr>
        <p:spPr/>
        <p:txBody>
          <a:bodyPr/>
          <a:lstStyle/>
          <a:p>
            <a:r>
              <a:rPr lang="en-US" dirty="0" smtClean="0"/>
              <a:t>LAN covers limited area and has proper connection with </a:t>
            </a:r>
            <a:r>
              <a:rPr lang="en-US" dirty="0" err="1" smtClean="0"/>
              <a:t>cable.But</a:t>
            </a:r>
            <a:r>
              <a:rPr lang="en-US" dirty="0" smtClean="0"/>
              <a:t> sometimes it is required to connect a number of LAN’s to share data.</a:t>
            </a:r>
          </a:p>
          <a:p>
            <a:r>
              <a:rPr lang="en-US" dirty="0" smtClean="0"/>
              <a:t>When these LAN’s are </a:t>
            </a:r>
            <a:r>
              <a:rPr lang="en-US" dirty="0" err="1" smtClean="0"/>
              <a:t>conencted,it</a:t>
            </a:r>
            <a:r>
              <a:rPr lang="en-US" dirty="0" smtClean="0"/>
              <a:t> becomes a WAN .This type of connection behind the LAN is called a backbone network.</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a:t>
            </a:r>
            <a:endParaRPr lang="en-US" dirty="0"/>
          </a:p>
        </p:txBody>
      </p:sp>
      <p:sp>
        <p:nvSpPr>
          <p:cNvPr id="3" name="Content Placeholder 2"/>
          <p:cNvSpPr>
            <a:spLocks noGrp="1"/>
          </p:cNvSpPr>
          <p:nvPr>
            <p:ph idx="1"/>
          </p:nvPr>
        </p:nvSpPr>
        <p:spPr/>
        <p:txBody>
          <a:bodyPr/>
          <a:lstStyle/>
          <a:p>
            <a:r>
              <a:rPr lang="en-US" dirty="0" smtClean="0"/>
              <a:t>A firewall is a computer system or groups of computer systems which re-</a:t>
            </a:r>
            <a:r>
              <a:rPr lang="en-US" dirty="0" err="1" smtClean="0"/>
              <a:t>inforce</a:t>
            </a:r>
            <a:r>
              <a:rPr lang="en-US" dirty="0" smtClean="0"/>
              <a:t> information security between two networks.</a:t>
            </a:r>
          </a:p>
          <a:p>
            <a:endParaRPr lang="en-US" dirty="0" smtClean="0"/>
          </a:p>
          <a:p>
            <a:r>
              <a:rPr lang="en-US" dirty="0" smtClean="0"/>
              <a:t>These networks are referred to as an internal network and an outside network.</a:t>
            </a:r>
          </a:p>
          <a:p>
            <a:r>
              <a:rPr lang="en-US" dirty="0" smtClean="0"/>
              <a:t>All information passing between these two networks goes through this firewall.</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endParaRPr lang="en-IN" dirty="0"/>
          </a:p>
        </p:txBody>
      </p:sp>
      <p:sp>
        <p:nvSpPr>
          <p:cNvPr id="3" name="Content Placeholder 2"/>
          <p:cNvSpPr>
            <a:spLocks noGrp="1"/>
          </p:cNvSpPr>
          <p:nvPr>
            <p:ph idx="1"/>
          </p:nvPr>
        </p:nvSpPr>
        <p:spPr>
          <a:xfrm>
            <a:off x="457200" y="609600"/>
            <a:ext cx="8229600" cy="5516563"/>
          </a:xfrm>
        </p:spPr>
        <p:txBody>
          <a:bodyPr/>
          <a:lstStyle/>
          <a:p>
            <a:r>
              <a:rPr lang="en-US" dirty="0" smtClean="0"/>
              <a:t>System is open to hackers. If a computer is connected to a network, it is much easier to steal secret information stored on that computer through the computer network</a:t>
            </a:r>
          </a:p>
          <a:p>
            <a:endParaRPr lang="en-IN" dirty="0"/>
          </a:p>
        </p:txBody>
      </p:sp>
    </p:spTree>
    <p:extLst>
      <p:ext uri="{BB962C8B-B14F-4D97-AF65-F5344CB8AC3E}">
        <p14:creationId xmlns:p14="http://schemas.microsoft.com/office/powerpoint/2010/main" val="34461418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That makes the firewall an ideal point at which to </a:t>
            </a:r>
            <a:r>
              <a:rPr lang="en-US" dirty="0" err="1" smtClean="0"/>
              <a:t>impelement</a:t>
            </a:r>
            <a:r>
              <a:rPr lang="en-US" dirty="0" smtClean="0"/>
              <a:t> </a:t>
            </a:r>
            <a:r>
              <a:rPr lang="en-US" dirty="0" err="1" smtClean="0"/>
              <a:t>filetring,monitoring</a:t>
            </a:r>
            <a:r>
              <a:rPr lang="en-US" dirty="0" smtClean="0"/>
              <a:t> and logging of session between one network and another.</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a:t>
            </a:r>
            <a:endParaRPr lang="en-US" dirty="0"/>
          </a:p>
        </p:txBody>
      </p:sp>
      <p:sp>
        <p:nvSpPr>
          <p:cNvPr id="3" name="Content Placeholder 2"/>
          <p:cNvSpPr>
            <a:spLocks noGrp="1"/>
          </p:cNvSpPr>
          <p:nvPr>
            <p:ph idx="1"/>
          </p:nvPr>
        </p:nvSpPr>
        <p:spPr/>
        <p:txBody>
          <a:bodyPr/>
          <a:lstStyle/>
          <a:p>
            <a:r>
              <a:rPr lang="en-US" dirty="0" smtClean="0"/>
              <a:t>A cookie is a small file that a web-server can store on your machine.</a:t>
            </a:r>
          </a:p>
          <a:p>
            <a:endParaRPr lang="en-US" dirty="0" smtClean="0"/>
          </a:p>
          <a:p>
            <a:r>
              <a:rPr lang="en-US" dirty="0" smtClean="0"/>
              <a:t>Its purpose is to allow a web-server to personalize a web page depending on whether you have been to that website before and what you may have told it during the previous sessions.</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Web-services</a:t>
            </a:r>
            <a:endParaRPr lang="en-US" dirty="0"/>
          </a:p>
        </p:txBody>
      </p:sp>
      <p:sp>
        <p:nvSpPr>
          <p:cNvPr id="3" name="Content Placeholder 2"/>
          <p:cNvSpPr>
            <a:spLocks noGrp="1"/>
          </p:cNvSpPr>
          <p:nvPr>
            <p:ph idx="1"/>
          </p:nvPr>
        </p:nvSpPr>
        <p:spPr>
          <a:xfrm>
            <a:off x="457200" y="1143000"/>
            <a:ext cx="8229600" cy="5257800"/>
          </a:xfrm>
        </p:spPr>
        <p:txBody>
          <a:bodyPr/>
          <a:lstStyle/>
          <a:p>
            <a:r>
              <a:rPr lang="en-US" dirty="0" smtClean="0"/>
              <a:t>HTML(Hyper text markup language)</a:t>
            </a:r>
          </a:p>
          <a:p>
            <a:endParaRPr lang="en-US" dirty="0" smtClean="0"/>
          </a:p>
          <a:p>
            <a:r>
              <a:rPr lang="en-US" dirty="0" smtClean="0"/>
              <a:t>The world wide web is an exciting medium bringing </a:t>
            </a:r>
            <a:r>
              <a:rPr lang="en-US" dirty="0" err="1" smtClean="0"/>
              <a:t>information,images,advertising,and</a:t>
            </a:r>
            <a:r>
              <a:rPr lang="en-US" dirty="0" smtClean="0"/>
              <a:t> so many things to every desktop.</a:t>
            </a:r>
          </a:p>
          <a:p>
            <a:endParaRPr lang="en-US" dirty="0" smtClean="0"/>
          </a:p>
          <a:p>
            <a:r>
              <a:rPr lang="en-US" dirty="0" smtClean="0"/>
              <a:t>Everything we see on the web is a document written in a special language called HTML.</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This language  tells the web-browser how to display </a:t>
            </a:r>
            <a:r>
              <a:rPr lang="en-US" dirty="0" err="1" smtClean="0"/>
              <a:t>text,pictures</a:t>
            </a:r>
            <a:r>
              <a:rPr lang="en-US" dirty="0" smtClean="0"/>
              <a:t> and links on the screen.</a:t>
            </a:r>
          </a:p>
          <a:p>
            <a:endParaRPr lang="en-US" dirty="0" smtClean="0"/>
          </a:p>
          <a:p>
            <a:r>
              <a:rPr lang="en-US" dirty="0" smtClean="0"/>
              <a:t>HTML is not a programming language ,it is a markup language.</a:t>
            </a:r>
          </a:p>
          <a:p>
            <a:endParaRPr lang="en-US" dirty="0" smtClean="0"/>
          </a:p>
          <a:p>
            <a:r>
              <a:rPr lang="en-US" dirty="0" smtClean="0"/>
              <a:t>A markup language is a set of markup </a:t>
            </a:r>
            <a:r>
              <a:rPr lang="en-US" dirty="0" err="1" smtClean="0"/>
              <a:t>tages</a:t>
            </a:r>
            <a:r>
              <a:rPr lang="en-US" dirty="0" smtClean="0"/>
              <a:t> which describe web-pages.</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DHTML(Dynamic Hypertext markup language)</a:t>
            </a:r>
            <a:endParaRPr lang="en-US" dirty="0"/>
          </a:p>
        </p:txBody>
      </p:sp>
      <p:sp>
        <p:nvSpPr>
          <p:cNvPr id="3" name="Content Placeholder 2"/>
          <p:cNvSpPr>
            <a:spLocks noGrp="1"/>
          </p:cNvSpPr>
          <p:nvPr>
            <p:ph idx="1"/>
          </p:nvPr>
        </p:nvSpPr>
        <p:spPr/>
        <p:txBody>
          <a:bodyPr>
            <a:normAutofit lnSpcReduction="10000"/>
          </a:bodyPr>
          <a:lstStyle/>
          <a:p>
            <a:r>
              <a:rPr lang="en-US" dirty="0" smtClean="0"/>
              <a:t>DHTML is typically used to describe the combination of </a:t>
            </a:r>
            <a:r>
              <a:rPr lang="en-US" dirty="0" err="1" smtClean="0"/>
              <a:t>HTML,style</a:t>
            </a:r>
            <a:r>
              <a:rPr lang="en-US" dirty="0" smtClean="0"/>
              <a:t> sheets and scripts that allow documents to be animated.</a:t>
            </a:r>
          </a:p>
          <a:p>
            <a:endParaRPr lang="en-US" dirty="0" smtClean="0"/>
          </a:p>
          <a:p>
            <a:r>
              <a:rPr lang="en-US" dirty="0" smtClean="0"/>
              <a:t>DHTML is a term describing the art of making dynamic and interactive </a:t>
            </a:r>
            <a:r>
              <a:rPr lang="en-US" dirty="0" err="1" smtClean="0"/>
              <a:t>webpages</a:t>
            </a:r>
            <a:r>
              <a:rPr lang="en-US" dirty="0" smtClean="0"/>
              <a:t>.</a:t>
            </a:r>
          </a:p>
          <a:p>
            <a:endParaRPr lang="en-US" dirty="0" smtClean="0"/>
          </a:p>
          <a:p>
            <a:r>
              <a:rPr lang="en-US" dirty="0" smtClean="0"/>
              <a:t>DHTML is an art of combining </a:t>
            </a:r>
            <a:r>
              <a:rPr lang="en-US" dirty="0" err="1" smtClean="0"/>
              <a:t>HTML,javascript</a:t>
            </a:r>
            <a:r>
              <a:rPr lang="en-US" dirty="0" smtClean="0"/>
              <a:t> and others.</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a:t>
            </a:r>
            <a:endParaRPr lang="en-US" dirty="0"/>
          </a:p>
        </p:txBody>
      </p:sp>
      <p:sp>
        <p:nvSpPr>
          <p:cNvPr id="3" name="Content Placeholder 2"/>
          <p:cNvSpPr>
            <a:spLocks noGrp="1"/>
          </p:cNvSpPr>
          <p:nvPr>
            <p:ph idx="1"/>
          </p:nvPr>
        </p:nvSpPr>
        <p:spPr/>
        <p:txBody>
          <a:bodyPr/>
          <a:lstStyle/>
          <a:p>
            <a:r>
              <a:rPr lang="en-US" dirty="0" smtClean="0"/>
              <a:t>A domain name is a way to identify and locate computers connected on the internet.</a:t>
            </a:r>
          </a:p>
          <a:p>
            <a:endParaRPr lang="en-US" dirty="0" smtClean="0"/>
          </a:p>
          <a:p>
            <a:r>
              <a:rPr lang="en-US" dirty="0" smtClean="0"/>
              <a:t>No two </a:t>
            </a:r>
            <a:r>
              <a:rPr lang="en-US" dirty="0" err="1" smtClean="0"/>
              <a:t>organisations</a:t>
            </a:r>
            <a:r>
              <a:rPr lang="en-US" dirty="0" smtClean="0"/>
              <a:t> can have the same domain name.</a:t>
            </a:r>
          </a:p>
          <a:p>
            <a:r>
              <a:rPr lang="en-US" dirty="0" smtClean="0"/>
              <a:t>A domain name always contains two or more components </a:t>
            </a:r>
            <a:r>
              <a:rPr lang="en-US" dirty="0" err="1" smtClean="0"/>
              <a:t>seperated</a:t>
            </a:r>
            <a:r>
              <a:rPr lang="en-US" dirty="0" smtClean="0"/>
              <a:t> by dots.</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DNS name is nothing but resolving host names such as </a:t>
            </a:r>
            <a:r>
              <a:rPr lang="en-US" dirty="0" smtClean="0">
                <a:hlinkClick r:id="rId2"/>
              </a:rPr>
              <a:t>www.yahoo.com</a:t>
            </a:r>
            <a:r>
              <a:rPr lang="en-US" dirty="0" smtClean="0"/>
              <a:t> to their corresponding IP addresses.</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Locator(URL)</a:t>
            </a:r>
            <a:endParaRPr lang="en-US" dirty="0"/>
          </a:p>
        </p:txBody>
      </p:sp>
      <p:sp>
        <p:nvSpPr>
          <p:cNvPr id="3" name="Content Placeholder 2"/>
          <p:cNvSpPr>
            <a:spLocks noGrp="1"/>
          </p:cNvSpPr>
          <p:nvPr>
            <p:ph idx="1"/>
          </p:nvPr>
        </p:nvSpPr>
        <p:spPr/>
        <p:txBody>
          <a:bodyPr/>
          <a:lstStyle/>
          <a:p>
            <a:r>
              <a:rPr lang="en-US" dirty="0" smtClean="0"/>
              <a:t>URL stands for uniform Resource Locator which means it is a uniform way to locate a resource on the internet.</a:t>
            </a:r>
          </a:p>
          <a:p>
            <a:endParaRPr lang="en-US" dirty="0" smtClean="0"/>
          </a:p>
          <a:p>
            <a:r>
              <a:rPr lang="en-US" dirty="0" smtClean="0"/>
              <a:t>The URL specifies the address of a file and every file on the </a:t>
            </a:r>
            <a:r>
              <a:rPr lang="en-US" dirty="0" err="1" smtClean="0"/>
              <a:t>internethas</a:t>
            </a:r>
            <a:r>
              <a:rPr lang="en-US" dirty="0" smtClean="0"/>
              <a:t> a unique address.</a:t>
            </a:r>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Web </a:t>
            </a:r>
            <a:r>
              <a:rPr lang="en-US" dirty="0" err="1" smtClean="0"/>
              <a:t>seftware</a:t>
            </a:r>
            <a:r>
              <a:rPr lang="en-US" dirty="0" smtClean="0"/>
              <a:t> such as browser use the URL to </a:t>
            </a:r>
            <a:r>
              <a:rPr lang="en-US" dirty="0" err="1" smtClean="0"/>
              <a:t>retreive</a:t>
            </a:r>
            <a:r>
              <a:rPr lang="en-US" dirty="0" smtClean="0"/>
              <a:t> a file from the computer on which it resides.</a:t>
            </a:r>
          </a:p>
          <a:p>
            <a:endParaRPr lang="en-US" dirty="0" smtClean="0"/>
          </a:p>
          <a:p>
            <a:r>
              <a:rPr lang="en-US" dirty="0" smtClean="0"/>
              <a:t>The URL provides an addressing scheme which allows the browser to request just about any document or web page located anywhere on the internet.</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a:bodyPr>
          <a:lstStyle/>
          <a:p>
            <a:r>
              <a:rPr lang="en-US" dirty="0" smtClean="0"/>
              <a:t>The actual URL is a set of four numbers </a:t>
            </a:r>
            <a:r>
              <a:rPr lang="en-US" dirty="0" err="1" smtClean="0"/>
              <a:t>seperated</a:t>
            </a:r>
            <a:r>
              <a:rPr lang="en-US" dirty="0" smtClean="0"/>
              <a:t> by periods.</a:t>
            </a:r>
          </a:p>
          <a:p>
            <a:r>
              <a:rPr lang="en-US" dirty="0" smtClean="0"/>
              <a:t>An example of this would be 202.147.23.8</a:t>
            </a:r>
          </a:p>
          <a:p>
            <a:endParaRPr lang="en-US" dirty="0" smtClean="0"/>
          </a:p>
          <a:p>
            <a:r>
              <a:rPr lang="en-US" dirty="0" smtClean="0"/>
              <a:t>These are difficult for humans to remember ,so addresses are </a:t>
            </a:r>
            <a:r>
              <a:rPr lang="en-US" dirty="0" err="1" smtClean="0"/>
              <a:t>represtened</a:t>
            </a:r>
            <a:r>
              <a:rPr lang="en-US" dirty="0" smtClean="0"/>
              <a:t> in alpha-numeric form that is more descriptive and easy to remember .</a:t>
            </a:r>
          </a:p>
          <a:p>
            <a:endParaRPr lang="en-US" dirty="0" smtClean="0"/>
          </a:p>
          <a:p>
            <a:r>
              <a:rPr lang="en-US" dirty="0" smtClean="0"/>
              <a:t>Thus the URL of any site would have URL as 209.164.80.192 can also be written as www.microsoft.com.</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Evolution of networking</a:t>
            </a:r>
            <a:endParaRPr lang="en-IN" dirty="0"/>
          </a:p>
        </p:txBody>
      </p:sp>
      <p:sp>
        <p:nvSpPr>
          <p:cNvPr id="3" name="Content Placeholder 2"/>
          <p:cNvSpPr>
            <a:spLocks noGrp="1"/>
          </p:cNvSpPr>
          <p:nvPr>
            <p:ph idx="1"/>
          </p:nvPr>
        </p:nvSpPr>
        <p:spPr>
          <a:xfrm>
            <a:off x="457200" y="914400"/>
            <a:ext cx="8229600" cy="5211763"/>
          </a:xfrm>
        </p:spPr>
        <p:txBody>
          <a:bodyPr/>
          <a:lstStyle/>
          <a:p>
            <a:r>
              <a:rPr lang="en-US" dirty="0" smtClean="0"/>
              <a:t>In 1969,by the development of the first network called </a:t>
            </a:r>
            <a:r>
              <a:rPr lang="en-US" dirty="0" err="1" smtClean="0"/>
              <a:t>ARPANET,led</a:t>
            </a:r>
            <a:r>
              <a:rPr lang="en-US" dirty="0" smtClean="0"/>
              <a:t> to the development of the internet.</a:t>
            </a:r>
          </a:p>
          <a:p>
            <a:endParaRPr lang="en-US" dirty="0" smtClean="0"/>
          </a:p>
          <a:p>
            <a:r>
              <a:rPr lang="en-US" dirty="0" smtClean="0"/>
              <a:t>ARPANET(Advanced Research Project Agency Network) was the project for connecting computers at different universities and US </a:t>
            </a:r>
            <a:r>
              <a:rPr lang="en-US" dirty="0" err="1" smtClean="0"/>
              <a:t>defence</a:t>
            </a:r>
            <a:r>
              <a:rPr lang="en-US" dirty="0" smtClean="0"/>
              <a:t> for security purpose.</a:t>
            </a:r>
            <a:endParaRPr lang="en-IN" dirty="0"/>
          </a:p>
        </p:txBody>
      </p:sp>
    </p:spTree>
    <p:extLst>
      <p:ext uri="{BB962C8B-B14F-4D97-AF65-F5344CB8AC3E}">
        <p14:creationId xmlns:p14="http://schemas.microsoft.com/office/powerpoint/2010/main" val="15037440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The internet domain name system </a:t>
            </a:r>
            <a:r>
              <a:rPr lang="en-US" dirty="0" err="1" smtClean="0"/>
              <a:t>transaltes</a:t>
            </a:r>
            <a:r>
              <a:rPr lang="en-US" dirty="0" smtClean="0"/>
              <a:t> the alpha numeric </a:t>
            </a:r>
            <a:r>
              <a:rPr lang="en-US" dirty="0" err="1" smtClean="0"/>
              <a:t>adresses</a:t>
            </a:r>
            <a:r>
              <a:rPr lang="en-US" dirty="0" smtClean="0"/>
              <a:t> to numeric.</a:t>
            </a:r>
          </a:p>
          <a:p>
            <a:endParaRPr lang="en-US" dirty="0" smtClean="0"/>
          </a:p>
          <a:p>
            <a:r>
              <a:rPr lang="en-US" dirty="0" smtClean="0"/>
              <a:t>A URL normally takes the form</a:t>
            </a:r>
          </a:p>
          <a:p>
            <a:r>
              <a:rPr lang="en-US" sz="2200" dirty="0" smtClean="0"/>
              <a:t>&lt;protocol&gt;://&lt;web-server-name&gt;/&lt;</a:t>
            </a:r>
            <a:r>
              <a:rPr lang="en-US" sz="2200" dirty="0" err="1" smtClean="0"/>
              <a:t>directoryname</a:t>
            </a:r>
            <a:r>
              <a:rPr lang="en-US" sz="2200" dirty="0" smtClean="0"/>
              <a:t>&gt;/&lt;filename&gt;</a:t>
            </a:r>
          </a:p>
          <a:p>
            <a:endParaRPr lang="en-US" sz="2200" dirty="0" smtClean="0"/>
          </a:p>
          <a:p>
            <a:r>
              <a:rPr lang="en-US" sz="2800" dirty="0" smtClean="0"/>
              <a:t>The first part of the URL specifies the transfer protocol that is starting at the left most portion of the URL </a:t>
            </a:r>
            <a:r>
              <a:rPr lang="en-US" sz="2800" dirty="0" err="1" smtClean="0"/>
              <a:t>upto</a:t>
            </a:r>
            <a:r>
              <a:rPr lang="en-US" sz="2800" dirty="0" smtClean="0"/>
              <a:t> the colon ,tells the browser what type of server it will connect to and what protocol to use.</a:t>
            </a:r>
            <a:endParaRPr lang="en-US" sz="28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The second part of the URL is a full qualified domain name.</a:t>
            </a:r>
          </a:p>
          <a:p>
            <a:r>
              <a:rPr lang="en-US" dirty="0" smtClean="0"/>
              <a:t>The third part of the URL is ac full path name for a particular web-page.</a:t>
            </a:r>
          </a:p>
          <a:p>
            <a:endParaRPr lang="en-US" dirty="0" smtClean="0"/>
          </a:p>
          <a:p>
            <a:r>
              <a:rPr lang="en-US" dirty="0" smtClean="0"/>
              <a:t>The path name is always </a:t>
            </a:r>
            <a:r>
              <a:rPr lang="en-US" dirty="0" err="1" smtClean="0"/>
              <a:t>preceeded</a:t>
            </a:r>
            <a:r>
              <a:rPr lang="en-US" dirty="0" smtClean="0"/>
              <a:t> by a single slash after the domain name.</a:t>
            </a:r>
          </a:p>
          <a:p>
            <a:endParaRPr lang="en-US" sz="2600" b="1" dirty="0" smtClean="0"/>
          </a:p>
          <a:p>
            <a:r>
              <a:rPr lang="en-US" sz="2600" b="1" dirty="0" err="1" smtClean="0"/>
              <a:t>Eg:http</a:t>
            </a:r>
            <a:r>
              <a:rPr lang="en-US" sz="2600" b="1" dirty="0" smtClean="0"/>
              <a:t>://</a:t>
            </a:r>
            <a:r>
              <a:rPr lang="en-US" sz="2600" b="1" dirty="0" err="1" smtClean="0"/>
              <a:t>www.microsoft.com</a:t>
            </a:r>
            <a:r>
              <a:rPr lang="en-US" sz="2600" b="1" dirty="0" smtClean="0"/>
              <a:t>/</a:t>
            </a:r>
            <a:r>
              <a:rPr lang="en-US" sz="2600" b="1" dirty="0" err="1" smtClean="0"/>
              <a:t>abc</a:t>
            </a:r>
            <a:r>
              <a:rPr lang="en-US" sz="2600" b="1" dirty="0" smtClean="0"/>
              <a:t>/</a:t>
            </a:r>
            <a:r>
              <a:rPr lang="en-US" sz="2600" b="1" dirty="0" err="1" smtClean="0"/>
              <a:t>file.html</a:t>
            </a:r>
            <a:endParaRPr lang="en-US" sz="2600" b="1" dirty="0"/>
          </a:p>
        </p:txBody>
      </p:sp>
      <p:sp>
        <p:nvSpPr>
          <p:cNvPr id="4" name="Rectangle 3"/>
          <p:cNvSpPr/>
          <p:nvPr/>
        </p:nvSpPr>
        <p:spPr>
          <a:xfrm>
            <a:off x="990600" y="510540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Protocol Name</a:t>
            </a:r>
            <a:endParaRPr lang="en-US" b="1" dirty="0"/>
          </a:p>
        </p:txBody>
      </p:sp>
      <p:sp>
        <p:nvSpPr>
          <p:cNvPr id="5" name="Rectangle 4"/>
          <p:cNvSpPr/>
          <p:nvPr/>
        </p:nvSpPr>
        <p:spPr>
          <a:xfrm>
            <a:off x="2362200" y="5029200"/>
            <a:ext cx="2590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Domain Name</a:t>
            </a:r>
            <a:endParaRPr lang="en-US" b="1" dirty="0"/>
          </a:p>
        </p:txBody>
      </p:sp>
      <p:sp>
        <p:nvSpPr>
          <p:cNvPr id="6" name="Rectangle 5"/>
          <p:cNvSpPr/>
          <p:nvPr/>
        </p:nvSpPr>
        <p:spPr>
          <a:xfrm>
            <a:off x="5105400" y="5029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DIR</a:t>
            </a:r>
            <a:endParaRPr lang="en-US" b="1" dirty="0"/>
          </a:p>
        </p:txBody>
      </p:sp>
      <p:sp>
        <p:nvSpPr>
          <p:cNvPr id="7" name="Rectangle 6"/>
          <p:cNvSpPr/>
          <p:nvPr/>
        </p:nvSpPr>
        <p:spPr>
          <a:xfrm>
            <a:off x="5791200" y="5029200"/>
            <a:ext cx="1219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File Name</a:t>
            </a:r>
            <a:endParaRPr lang="en-US" b="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normAutofit lnSpcReduction="10000"/>
          </a:bodyPr>
          <a:lstStyle/>
          <a:p>
            <a:r>
              <a:rPr lang="en-US" dirty="0" smtClean="0"/>
              <a:t>To find a given piece of </a:t>
            </a:r>
            <a:r>
              <a:rPr lang="en-US" dirty="0" err="1" smtClean="0"/>
              <a:t>hardware,it</a:t>
            </a:r>
            <a:r>
              <a:rPr lang="en-US" dirty="0" smtClean="0"/>
              <a:t> is given an IP </a:t>
            </a:r>
            <a:r>
              <a:rPr lang="en-US" dirty="0" err="1" smtClean="0"/>
              <a:t>address.It</a:t>
            </a:r>
            <a:r>
              <a:rPr lang="en-US" dirty="0" smtClean="0"/>
              <a:t> looks like 192.168.0.1.</a:t>
            </a:r>
          </a:p>
          <a:p>
            <a:endParaRPr lang="en-US" dirty="0" smtClean="0"/>
          </a:p>
          <a:p>
            <a:r>
              <a:rPr lang="en-US" dirty="0" smtClean="0"/>
              <a:t>There are always four numbers between 0 and 254 </a:t>
            </a:r>
            <a:r>
              <a:rPr lang="en-US" dirty="0" err="1" smtClean="0"/>
              <a:t>seperated</a:t>
            </a:r>
            <a:r>
              <a:rPr lang="en-US" dirty="0" smtClean="0"/>
              <a:t> by periods.</a:t>
            </a:r>
          </a:p>
          <a:p>
            <a:endParaRPr lang="en-US" dirty="0" smtClean="0"/>
          </a:p>
          <a:p>
            <a:r>
              <a:rPr lang="en-US" dirty="0" smtClean="0"/>
              <a:t>The IP address is just like a phone </a:t>
            </a:r>
            <a:r>
              <a:rPr lang="en-US" dirty="0" err="1" smtClean="0"/>
              <a:t>number.Once</a:t>
            </a:r>
            <a:r>
              <a:rPr lang="en-US" dirty="0" smtClean="0"/>
              <a:t> you have a phone </a:t>
            </a:r>
            <a:r>
              <a:rPr lang="en-US" dirty="0" err="1" smtClean="0"/>
              <a:t>number,we</a:t>
            </a:r>
            <a:r>
              <a:rPr lang="en-US" dirty="0" smtClean="0"/>
              <a:t> can reach them</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The phone system has logic </a:t>
            </a:r>
            <a:r>
              <a:rPr lang="en-US" dirty="0" err="1" smtClean="0"/>
              <a:t>bulit</a:t>
            </a:r>
            <a:r>
              <a:rPr lang="en-US" dirty="0" smtClean="0"/>
              <a:t> into it to find the country </a:t>
            </a:r>
            <a:r>
              <a:rPr lang="en-US" dirty="0" err="1" smtClean="0"/>
              <a:t>code,area</a:t>
            </a:r>
            <a:r>
              <a:rPr lang="en-US" dirty="0" smtClean="0"/>
              <a:t> </a:t>
            </a:r>
            <a:r>
              <a:rPr lang="en-US" dirty="0" err="1" smtClean="0"/>
              <a:t>code,exchange</a:t>
            </a:r>
            <a:r>
              <a:rPr lang="en-US" dirty="0" smtClean="0"/>
              <a:t> </a:t>
            </a:r>
            <a:r>
              <a:rPr lang="en-US" dirty="0" err="1" smtClean="0"/>
              <a:t>etc,similarly</a:t>
            </a:r>
            <a:r>
              <a:rPr lang="en-US" dirty="0" smtClean="0"/>
              <a:t> the internet can find a computer by its IP address.</a:t>
            </a:r>
          </a:p>
          <a:p>
            <a:endParaRPr lang="en-US" dirty="0" smtClean="0"/>
          </a:p>
          <a:p>
            <a:r>
              <a:rPr lang="en-US" dirty="0" smtClean="0"/>
              <a:t>When a computer is attached to the </a:t>
            </a:r>
            <a:r>
              <a:rPr lang="en-US" dirty="0" err="1" smtClean="0"/>
              <a:t>internet,it</a:t>
            </a:r>
            <a:r>
              <a:rPr lang="en-US" dirty="0" smtClean="0"/>
              <a:t> is assigned an IP address either automatically or by a program called DHCP(dynamic host </a:t>
            </a:r>
            <a:r>
              <a:rPr lang="en-US" dirty="0" err="1" smtClean="0"/>
              <a:t>configuartion</a:t>
            </a:r>
            <a:r>
              <a:rPr lang="en-US" dirty="0" smtClean="0"/>
              <a:t> protocol) server or manually by a system administrator.</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r>
              <a:rPr lang="en-US" dirty="0" smtClean="0"/>
              <a:t>IP addresses are in  XXX.XXX.XXX.XXX format ,where each group of X is a number from 0 to 255.</a:t>
            </a:r>
          </a:p>
          <a:p>
            <a:endParaRPr lang="en-US" dirty="0" smtClean="0"/>
          </a:p>
          <a:p>
            <a:r>
              <a:rPr lang="en-US" dirty="0" smtClean="0"/>
              <a:t>IP addresses </a:t>
            </a:r>
            <a:r>
              <a:rPr lang="en-US" dirty="0" err="1" smtClean="0"/>
              <a:t>iddentify</a:t>
            </a:r>
            <a:r>
              <a:rPr lang="en-US" dirty="0" smtClean="0"/>
              <a:t> the host computer so that the packet of information reaches the correct computer.</a:t>
            </a:r>
          </a:p>
          <a:p>
            <a:endParaRPr lang="en-US" dirty="0" smtClean="0"/>
          </a:p>
          <a:p>
            <a:r>
              <a:rPr lang="en-US" dirty="0" smtClean="0"/>
              <a:t>We have  to type the IP address when we configure our computer for connection to the internet.</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IP address</a:t>
            </a:r>
            <a:endParaRPr lang="en-US" dirty="0"/>
          </a:p>
        </p:txBody>
      </p:sp>
      <p:sp>
        <p:nvSpPr>
          <p:cNvPr id="3" name="Content Placeholder 2"/>
          <p:cNvSpPr>
            <a:spLocks noGrp="1"/>
          </p:cNvSpPr>
          <p:nvPr>
            <p:ph idx="1"/>
          </p:nvPr>
        </p:nvSpPr>
        <p:spPr/>
        <p:txBody>
          <a:bodyPr/>
          <a:lstStyle/>
          <a:p>
            <a:pPr>
              <a:buNone/>
            </a:pPr>
            <a:r>
              <a:rPr lang="en-US" dirty="0" smtClean="0"/>
              <a:t>A)IP address are unique.</a:t>
            </a:r>
          </a:p>
          <a:p>
            <a:pPr>
              <a:buNone/>
            </a:pPr>
            <a:r>
              <a:rPr lang="en-US" dirty="0" smtClean="0"/>
              <a:t>B)No two machines can have the same IP address.</a:t>
            </a:r>
          </a:p>
          <a:p>
            <a:pPr>
              <a:buNone/>
            </a:pPr>
            <a:r>
              <a:rPr lang="en-US" dirty="0" smtClean="0"/>
              <a:t>C)IP address are also global and standardized</a:t>
            </a:r>
          </a:p>
          <a:p>
            <a:pPr>
              <a:buNone/>
            </a:pPr>
            <a:r>
              <a:rPr lang="en-US" dirty="0" smtClean="0"/>
              <a:t>D)All machines connected to the internet agree to use the same scheme for </a:t>
            </a:r>
            <a:r>
              <a:rPr lang="en-US" dirty="0" err="1" smtClean="0"/>
              <a:t>establisghing</a:t>
            </a:r>
            <a:r>
              <a:rPr lang="en-US" dirty="0" smtClean="0"/>
              <a:t> an address.</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Wide Web(WWW)</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The world wide web is an </a:t>
            </a:r>
            <a:r>
              <a:rPr lang="en-US" dirty="0" err="1" smtClean="0"/>
              <a:t>interent</a:t>
            </a:r>
            <a:r>
              <a:rPr lang="en-US" dirty="0" smtClean="0"/>
              <a:t> service based on a common set of protocols which allow a particularly configured server computer to distribute documents across the internet in a standard way.</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A web server is simply a computer with an internet connection that runs software designed to send out HTML pages and other file formats.</a:t>
            </a:r>
          </a:p>
          <a:p>
            <a:endParaRPr lang="en-US" dirty="0" smtClean="0"/>
          </a:p>
          <a:p>
            <a:r>
              <a:rPr lang="en-US" dirty="0" smtClean="0"/>
              <a:t>The server computer should be relatively high speed connection on the internet and powerful enough to deal with a number of </a:t>
            </a:r>
            <a:r>
              <a:rPr lang="en-US" dirty="0" err="1" smtClean="0"/>
              <a:t>simeltenous</a:t>
            </a:r>
            <a:r>
              <a:rPr lang="en-US" dirty="0" smtClean="0"/>
              <a:t> connections from the internet.</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dirty="0" smtClean="0"/>
              <a:t>Web -site</a:t>
            </a:r>
            <a:endParaRPr lang="en-US" dirty="0"/>
          </a:p>
        </p:txBody>
      </p:sp>
      <p:sp>
        <p:nvSpPr>
          <p:cNvPr id="3" name="Content Placeholder 2"/>
          <p:cNvSpPr>
            <a:spLocks noGrp="1"/>
          </p:cNvSpPr>
          <p:nvPr>
            <p:ph idx="1"/>
          </p:nvPr>
        </p:nvSpPr>
        <p:spPr>
          <a:xfrm>
            <a:off x="457200" y="1295400"/>
            <a:ext cx="8229600" cy="4830763"/>
          </a:xfrm>
        </p:spPr>
        <p:txBody>
          <a:bodyPr/>
          <a:lstStyle/>
          <a:p>
            <a:r>
              <a:rPr lang="en-US" dirty="0" smtClean="0"/>
              <a:t>A website is a collection of web-pages belonging to a particular person or an </a:t>
            </a:r>
            <a:r>
              <a:rPr lang="en-US" dirty="0" err="1" smtClean="0"/>
              <a:t>organisation.Each</a:t>
            </a:r>
            <a:r>
              <a:rPr lang="en-US" dirty="0" smtClean="0"/>
              <a:t> document on the website may contain only text or a combination of </a:t>
            </a:r>
            <a:r>
              <a:rPr lang="en-US" dirty="0" err="1" smtClean="0"/>
              <a:t>text,images</a:t>
            </a:r>
            <a:r>
              <a:rPr lang="en-US" dirty="0" smtClean="0"/>
              <a:t> or multimedia is </a:t>
            </a:r>
            <a:r>
              <a:rPr lang="en-US" smtClean="0"/>
              <a:t>called webpage.</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Web-Page</a:t>
            </a:r>
            <a:endParaRPr lang="en-US" dirty="0"/>
          </a:p>
        </p:txBody>
      </p:sp>
      <p:sp>
        <p:nvSpPr>
          <p:cNvPr id="3" name="Content Placeholder 2"/>
          <p:cNvSpPr>
            <a:spLocks noGrp="1"/>
          </p:cNvSpPr>
          <p:nvPr>
            <p:ph idx="1"/>
          </p:nvPr>
        </p:nvSpPr>
        <p:spPr/>
        <p:txBody>
          <a:bodyPr/>
          <a:lstStyle/>
          <a:p>
            <a:r>
              <a:rPr lang="en-US" dirty="0" smtClean="0"/>
              <a:t>A webpage is a single unit of information often called a document that is available via the world wide web.</a:t>
            </a:r>
          </a:p>
          <a:p>
            <a:endParaRPr lang="en-US" dirty="0" smtClean="0"/>
          </a:p>
          <a:p>
            <a:r>
              <a:rPr lang="en-US" dirty="0" smtClean="0"/>
              <a:t>A web page is an HTML document that is stored on a </a:t>
            </a:r>
            <a:r>
              <a:rPr lang="en-US" dirty="0" err="1" smtClean="0"/>
              <a:t>webserver</a:t>
            </a:r>
            <a:r>
              <a:rPr lang="en-US" dirty="0" smtClean="0"/>
              <a:t> which has a URL .As a result it can be accessed via the web.</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endParaRPr lang="en-US" smtClean="0"/>
          </a:p>
          <a:p>
            <a:r>
              <a:rPr lang="en-US" smtClean="0"/>
              <a:t>The </a:t>
            </a:r>
            <a:r>
              <a:rPr lang="en-US" dirty="0" smtClean="0"/>
              <a:t>first </a:t>
            </a:r>
            <a:r>
              <a:rPr lang="en-US" dirty="0" err="1" smtClean="0"/>
              <a:t>netwoking</a:t>
            </a:r>
            <a:r>
              <a:rPr lang="en-US" dirty="0" smtClean="0"/>
              <a:t> protocol used on the ARPANET was the network control program (NCP).In 1983,it was replaced with the TCP/IP protocol which quickly became the most widely used network protocol in the world.</a:t>
            </a:r>
          </a:p>
          <a:p>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Web-Browser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web-browser is a client application that </a:t>
            </a:r>
            <a:r>
              <a:rPr lang="en-US" dirty="0" err="1" smtClean="0"/>
              <a:t>requests,receives</a:t>
            </a:r>
            <a:r>
              <a:rPr lang="en-US" dirty="0" smtClean="0"/>
              <a:t> and displays HTML </a:t>
            </a:r>
            <a:r>
              <a:rPr lang="en-US" dirty="0" err="1" smtClean="0"/>
              <a:t>pages.It</a:t>
            </a:r>
            <a:r>
              <a:rPr lang="en-US" dirty="0" smtClean="0"/>
              <a:t> is a program that our computer runs to communicate with the web –server on the </a:t>
            </a:r>
            <a:r>
              <a:rPr lang="en-US" dirty="0" err="1" smtClean="0"/>
              <a:t>internet,which</a:t>
            </a:r>
            <a:r>
              <a:rPr lang="en-US" dirty="0" smtClean="0"/>
              <a:t> enables it to download and display the web-pages that we request.</a:t>
            </a:r>
          </a:p>
          <a:p>
            <a:endParaRPr lang="en-US" dirty="0" smtClean="0"/>
          </a:p>
          <a:p>
            <a:r>
              <a:rPr lang="en-US" dirty="0" smtClean="0"/>
              <a:t>Some of the most popular web-browsers are </a:t>
            </a:r>
            <a:r>
              <a:rPr lang="en-US" dirty="0" err="1" smtClean="0"/>
              <a:t>google-chrome,mozilla</a:t>
            </a:r>
            <a:r>
              <a:rPr lang="en-US" dirty="0" smtClean="0"/>
              <a:t> </a:t>
            </a:r>
            <a:r>
              <a:rPr lang="en-US" dirty="0" err="1" smtClean="0"/>
              <a:t>firefox,netscape</a:t>
            </a:r>
            <a:r>
              <a:rPr lang="en-US" dirty="0" smtClean="0"/>
              <a:t> </a:t>
            </a:r>
            <a:r>
              <a:rPr lang="en-US" dirty="0" err="1" smtClean="0"/>
              <a:t>navigator,opera,apple</a:t>
            </a:r>
            <a:r>
              <a:rPr lang="en-US" dirty="0" smtClean="0"/>
              <a:t> safari etc.</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This is one of the most important services on the internet where one user can chat with another user who are logged in at that time.</a:t>
            </a:r>
          </a:p>
          <a:p>
            <a:endParaRPr lang="en-US" dirty="0" smtClean="0"/>
          </a:p>
          <a:p>
            <a:r>
              <a:rPr lang="en-US" dirty="0" smtClean="0"/>
              <a:t>The chat service uses </a:t>
            </a:r>
            <a:r>
              <a:rPr lang="en-US" dirty="0" err="1" smtClean="0"/>
              <a:t>specialised</a:t>
            </a:r>
            <a:r>
              <a:rPr lang="en-US" dirty="0" smtClean="0"/>
              <a:t> software that allows the user to type some comment in one window and receive the reply in another from someone who is accessing the same software.</a:t>
            </a:r>
          </a:p>
          <a:p>
            <a:r>
              <a:rPr lang="en-US" dirty="0" smtClean="0"/>
              <a:t>Chat is a real time communication between two users via computers</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-Conferencing</a:t>
            </a:r>
            <a:endParaRPr lang="en-US" dirty="0"/>
          </a:p>
        </p:txBody>
      </p:sp>
      <p:sp>
        <p:nvSpPr>
          <p:cNvPr id="3" name="Content Placeholder 2"/>
          <p:cNvSpPr>
            <a:spLocks noGrp="1"/>
          </p:cNvSpPr>
          <p:nvPr>
            <p:ph idx="1"/>
          </p:nvPr>
        </p:nvSpPr>
        <p:spPr/>
        <p:txBody>
          <a:bodyPr>
            <a:normAutofit lnSpcReduction="10000"/>
          </a:bodyPr>
          <a:lstStyle/>
          <a:p>
            <a:r>
              <a:rPr lang="en-US" dirty="0" smtClean="0"/>
              <a:t>Video conferencing is talking to another person via a microphone and speakers connected to the computer.</a:t>
            </a:r>
          </a:p>
          <a:p>
            <a:endParaRPr lang="en-US" dirty="0" smtClean="0"/>
          </a:p>
          <a:p>
            <a:r>
              <a:rPr lang="en-US" dirty="0" smtClean="0"/>
              <a:t>Video conferencing is sending your image and voice to one or more people through the camera and microphone attached to your computer and receiving pictures and </a:t>
            </a:r>
            <a:r>
              <a:rPr lang="en-US" smtClean="0"/>
              <a:t>voices back.</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Classification of computer </a:t>
            </a:r>
            <a:r>
              <a:rPr lang="en-US" dirty="0"/>
              <a:t>network</a:t>
            </a:r>
            <a:endParaRPr lang="en-IN" dirty="0"/>
          </a:p>
        </p:txBody>
      </p:sp>
      <p:sp>
        <p:nvSpPr>
          <p:cNvPr id="3" name="Content Placeholder 2"/>
          <p:cNvSpPr>
            <a:spLocks noGrp="1"/>
          </p:cNvSpPr>
          <p:nvPr>
            <p:ph idx="1"/>
          </p:nvPr>
        </p:nvSpPr>
        <p:spPr>
          <a:xfrm>
            <a:off x="457200" y="990600"/>
            <a:ext cx="8229600" cy="5059363"/>
          </a:xfrm>
        </p:spPr>
        <p:txBody>
          <a:bodyPr/>
          <a:lstStyle/>
          <a:p>
            <a:r>
              <a:rPr lang="en-US" dirty="0" smtClean="0"/>
              <a:t>Computer network can be classified based on various factors explained below</a:t>
            </a:r>
          </a:p>
          <a:p>
            <a:r>
              <a:rPr lang="en-US" dirty="0" smtClean="0"/>
              <a:t>1) Network architecture:</a:t>
            </a:r>
          </a:p>
          <a:p>
            <a:r>
              <a:rPr lang="en-US" dirty="0" smtClean="0"/>
              <a:t>According to the architecture, network can be classified as peer-to-peer and client server networking </a:t>
            </a:r>
            <a:endParaRPr lang="en-IN" dirty="0"/>
          </a:p>
        </p:txBody>
      </p:sp>
    </p:spTree>
    <p:extLst>
      <p:ext uri="{BB962C8B-B14F-4D97-AF65-F5344CB8AC3E}">
        <p14:creationId xmlns:p14="http://schemas.microsoft.com/office/powerpoint/2010/main" val="284426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736600"/>
          </a:xfrm>
        </p:spPr>
        <p:txBody>
          <a:bodyPr>
            <a:normAutofit fontScale="90000"/>
          </a:bodyPr>
          <a:lstStyle/>
          <a:p>
            <a:r>
              <a:rPr lang="en-US" dirty="0" smtClean="0"/>
              <a:t>Peer-to-peer</a:t>
            </a:r>
            <a:endParaRPr lang="en-IN" dirty="0"/>
          </a:p>
        </p:txBody>
      </p:sp>
      <p:sp>
        <p:nvSpPr>
          <p:cNvPr id="3" name="Content Placeholder 2"/>
          <p:cNvSpPr>
            <a:spLocks noGrp="1"/>
          </p:cNvSpPr>
          <p:nvPr>
            <p:ph idx="1"/>
          </p:nvPr>
        </p:nvSpPr>
        <p:spPr>
          <a:xfrm>
            <a:off x="457200" y="762000"/>
            <a:ext cx="8229600" cy="5364163"/>
          </a:xfrm>
        </p:spPr>
        <p:txBody>
          <a:bodyPr/>
          <a:lstStyle/>
          <a:p>
            <a:r>
              <a:rPr lang="en-US" dirty="0" smtClean="0"/>
              <a:t>In a peer-to-peer network, all the computers have same capabilities and responsibilities to use the resources available on the network</a:t>
            </a:r>
          </a:p>
          <a:p>
            <a:r>
              <a:rPr lang="en-US" dirty="0" smtClean="0"/>
              <a:t>Peer-to-peer networks are designed for small to medium Local Area Network where users are allocated on the same general area with limited network growth. Peer-t-peer networks are generally simpler and less expensive</a:t>
            </a:r>
            <a:endParaRPr lang="en-IN" dirty="0"/>
          </a:p>
        </p:txBody>
      </p:sp>
    </p:spTree>
    <p:extLst>
      <p:ext uri="{BB962C8B-B14F-4D97-AF65-F5344CB8AC3E}">
        <p14:creationId xmlns:p14="http://schemas.microsoft.com/office/powerpoint/2010/main" val="354032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812800"/>
          </a:xfrm>
        </p:spPr>
        <p:txBody>
          <a:bodyPr/>
          <a:lstStyle/>
          <a:p>
            <a:r>
              <a:rPr lang="en-US" dirty="0" smtClean="0"/>
              <a:t>Client-server networking</a:t>
            </a:r>
            <a:endParaRPr lang="en-IN" dirty="0"/>
          </a:p>
        </p:txBody>
      </p:sp>
      <p:sp>
        <p:nvSpPr>
          <p:cNvPr id="3" name="Content Placeholder 2"/>
          <p:cNvSpPr>
            <a:spLocks noGrp="1"/>
          </p:cNvSpPr>
          <p:nvPr>
            <p:ph idx="1"/>
          </p:nvPr>
        </p:nvSpPr>
        <p:spPr>
          <a:xfrm>
            <a:off x="457200" y="914400"/>
            <a:ext cx="8229600" cy="5638800"/>
          </a:xfrm>
        </p:spPr>
        <p:txBody>
          <a:bodyPr/>
          <a:lstStyle/>
          <a:p>
            <a:r>
              <a:rPr lang="en-US" dirty="0" smtClean="0"/>
              <a:t>A computer network is referred to as client-server if one of the computers (server) is used to serve other computers referred to as clients</a:t>
            </a:r>
          </a:p>
          <a:p>
            <a:endParaRPr lang="en-US" dirty="0"/>
          </a:p>
          <a:p>
            <a:r>
              <a:rPr lang="en-US" dirty="0" smtClean="0"/>
              <a:t>Servers are powerful computers with high processor, memory and hard disk dedicated for managing and controlling all network tasks. Whereas clients are less powerful machines which completely rely on servers for sharing of hardware and software</a:t>
            </a:r>
            <a:endParaRPr lang="en-IN" dirty="0"/>
          </a:p>
        </p:txBody>
      </p:sp>
    </p:spTree>
    <p:extLst>
      <p:ext uri="{BB962C8B-B14F-4D97-AF65-F5344CB8AC3E}">
        <p14:creationId xmlns:p14="http://schemas.microsoft.com/office/powerpoint/2010/main" val="395537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geographical area (types of network)</a:t>
            </a:r>
            <a:endParaRPr lang="en-IN" dirty="0"/>
          </a:p>
        </p:txBody>
      </p:sp>
      <p:sp>
        <p:nvSpPr>
          <p:cNvPr id="3" name="Content Placeholder 2"/>
          <p:cNvSpPr>
            <a:spLocks noGrp="1"/>
          </p:cNvSpPr>
          <p:nvPr>
            <p:ph idx="1"/>
          </p:nvPr>
        </p:nvSpPr>
        <p:spPr/>
        <p:txBody>
          <a:bodyPr/>
          <a:lstStyle/>
          <a:p>
            <a:r>
              <a:rPr lang="en-US" dirty="0" smtClean="0"/>
              <a:t>There are 3 basic types</a:t>
            </a:r>
          </a:p>
          <a:p>
            <a:r>
              <a:rPr lang="en-US" dirty="0" smtClean="0"/>
              <a:t>Local Area Network</a:t>
            </a:r>
          </a:p>
          <a:p>
            <a:r>
              <a:rPr lang="en-US" dirty="0" smtClean="0"/>
              <a:t>Metropolitan Area Network</a:t>
            </a:r>
          </a:p>
          <a:p>
            <a:r>
              <a:rPr lang="en-US" dirty="0" smtClean="0"/>
              <a:t>Wide Area Network</a:t>
            </a:r>
            <a:endParaRPr lang="en-IN" dirty="0"/>
          </a:p>
        </p:txBody>
      </p:sp>
    </p:spTree>
    <p:extLst>
      <p:ext uri="{BB962C8B-B14F-4D97-AF65-F5344CB8AC3E}">
        <p14:creationId xmlns:p14="http://schemas.microsoft.com/office/powerpoint/2010/main" val="222696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Area Network (LAN)</a:t>
            </a:r>
            <a:endParaRPr lang="en-IN" dirty="0"/>
          </a:p>
        </p:txBody>
      </p:sp>
      <p:sp>
        <p:nvSpPr>
          <p:cNvPr id="3" name="Content Placeholder 2"/>
          <p:cNvSpPr>
            <a:spLocks noGrp="1"/>
          </p:cNvSpPr>
          <p:nvPr>
            <p:ph idx="1"/>
          </p:nvPr>
        </p:nvSpPr>
        <p:spPr>
          <a:xfrm>
            <a:off x="457200" y="1371600"/>
            <a:ext cx="8229600" cy="4754563"/>
          </a:xfrm>
        </p:spPr>
        <p:txBody>
          <a:bodyPr/>
          <a:lstStyle/>
          <a:p>
            <a:r>
              <a:rPr lang="en-US" dirty="0" smtClean="0"/>
              <a:t>Local Area Network generally called LAN’s are privately owned network within a single building or campus of up to few kilometers in size. They are widely used in office buildings and in homes. The LAN is useful for sharing resources like games or other applications. </a:t>
            </a:r>
          </a:p>
          <a:p>
            <a:r>
              <a:rPr lang="en-US" dirty="0" smtClean="0"/>
              <a:t>Most LAN are            with relatively inexpensive hardware such as </a:t>
            </a:r>
            <a:r>
              <a:rPr lang="en-US" dirty="0" err="1" smtClean="0"/>
              <a:t>ethernet</a:t>
            </a:r>
            <a:r>
              <a:rPr lang="en-US" dirty="0" smtClean="0"/>
              <a:t> cables, network adaptors and hubs  </a:t>
            </a:r>
            <a:endParaRPr lang="en-IN" dirty="0"/>
          </a:p>
        </p:txBody>
      </p:sp>
    </p:spTree>
    <p:extLst>
      <p:ext uri="{BB962C8B-B14F-4D97-AF65-F5344CB8AC3E}">
        <p14:creationId xmlns:p14="http://schemas.microsoft.com/office/powerpoint/2010/main" val="3456498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Features of LAN</a:t>
            </a:r>
            <a:endParaRPr lang="en-IN" dirty="0"/>
          </a:p>
        </p:txBody>
      </p:sp>
      <p:sp>
        <p:nvSpPr>
          <p:cNvPr id="3" name="Content Placeholder 2"/>
          <p:cNvSpPr>
            <a:spLocks noGrp="1"/>
          </p:cNvSpPr>
          <p:nvPr>
            <p:ph idx="1"/>
          </p:nvPr>
        </p:nvSpPr>
        <p:spPr>
          <a:xfrm>
            <a:off x="457200" y="914400"/>
            <a:ext cx="8229600" cy="5943600"/>
          </a:xfrm>
        </p:spPr>
        <p:txBody>
          <a:bodyPr/>
          <a:lstStyle/>
          <a:p>
            <a:r>
              <a:rPr lang="en-US" dirty="0" smtClean="0"/>
              <a:t>1) total diameter is not more than 5km if economically thinking</a:t>
            </a:r>
          </a:p>
          <a:p>
            <a:r>
              <a:rPr lang="en-US" dirty="0" smtClean="0"/>
              <a:t>2) data communication is at the rate of 100 mbps. This is due to short distance covered by LAN </a:t>
            </a:r>
          </a:p>
          <a:p>
            <a:r>
              <a:rPr lang="en-US" dirty="0" smtClean="0"/>
              <a:t>3) it is owned by a single </a:t>
            </a:r>
            <a:r>
              <a:rPr lang="en-US" dirty="0" err="1" smtClean="0"/>
              <a:t>organisation</a:t>
            </a:r>
            <a:r>
              <a:rPr lang="en-US" dirty="0" smtClean="0"/>
              <a:t> </a:t>
            </a:r>
          </a:p>
          <a:p>
            <a:r>
              <a:rPr lang="en-US" dirty="0" smtClean="0"/>
              <a:t>4) it provides email and other communication services in office system</a:t>
            </a:r>
          </a:p>
          <a:p>
            <a:r>
              <a:rPr lang="en-US" dirty="0" smtClean="0"/>
              <a:t>5) it provides users with access to several resources like computer, terminals, printers, file, servers, etc.</a:t>
            </a:r>
            <a:endParaRPr lang="en-IN" dirty="0"/>
          </a:p>
        </p:txBody>
      </p:sp>
    </p:spTree>
    <p:extLst>
      <p:ext uri="{BB962C8B-B14F-4D97-AF65-F5344CB8AC3E}">
        <p14:creationId xmlns:p14="http://schemas.microsoft.com/office/powerpoint/2010/main" val="426584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Need for networking</a:t>
            </a:r>
            <a:endParaRPr lang="en-IN" dirty="0"/>
          </a:p>
        </p:txBody>
      </p:sp>
      <p:sp>
        <p:nvSpPr>
          <p:cNvPr id="3" name="Content Placeholder 2"/>
          <p:cNvSpPr>
            <a:spLocks noGrp="1"/>
          </p:cNvSpPr>
          <p:nvPr>
            <p:ph idx="1"/>
          </p:nvPr>
        </p:nvSpPr>
        <p:spPr>
          <a:xfrm>
            <a:off x="457200" y="1066800"/>
            <a:ext cx="8229600" cy="5059363"/>
          </a:xfrm>
        </p:spPr>
        <p:txBody>
          <a:bodyPr/>
          <a:lstStyle/>
          <a:p>
            <a:r>
              <a:rPr lang="en-US" dirty="0" smtClean="0"/>
              <a:t>Networking is necessary for the following reasons:</a:t>
            </a:r>
          </a:p>
          <a:p>
            <a:r>
              <a:rPr lang="en-US" dirty="0" smtClean="0"/>
              <a:t>1) to share computer files:-</a:t>
            </a:r>
          </a:p>
          <a:p>
            <a:r>
              <a:rPr lang="en-US" dirty="0" smtClean="0"/>
              <a:t>Network provides a very effective method to share the files with different users. </a:t>
            </a:r>
            <a:br>
              <a:rPr lang="en-US" dirty="0" smtClean="0"/>
            </a:br>
            <a:r>
              <a:rPr lang="en-US" dirty="0" smtClean="0"/>
              <a:t>For example: In an </a:t>
            </a:r>
            <a:r>
              <a:rPr lang="en-US" dirty="0" err="1" smtClean="0"/>
              <a:t>organisation</a:t>
            </a:r>
            <a:r>
              <a:rPr lang="en-US" dirty="0" smtClean="0"/>
              <a:t>, one file has to be shared by different departments. That file is placed on the network system so that all the departments can use that file.</a:t>
            </a:r>
            <a:endParaRPr lang="en-IN" dirty="0"/>
          </a:p>
        </p:txBody>
      </p:sp>
    </p:spTree>
    <p:extLst>
      <p:ext uri="{BB962C8B-B14F-4D97-AF65-F5344CB8AC3E}">
        <p14:creationId xmlns:p14="http://schemas.microsoft.com/office/powerpoint/2010/main" val="2748462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812800"/>
          </a:xfrm>
        </p:spPr>
        <p:txBody>
          <a:bodyPr/>
          <a:lstStyle/>
          <a:p>
            <a:r>
              <a:rPr lang="en-US" dirty="0" smtClean="0"/>
              <a:t>Metropolitan Area Network (MAN)</a:t>
            </a:r>
            <a:endParaRPr lang="en-IN" dirty="0"/>
          </a:p>
        </p:txBody>
      </p:sp>
      <p:sp>
        <p:nvSpPr>
          <p:cNvPr id="3" name="Content Placeholder 2"/>
          <p:cNvSpPr>
            <a:spLocks noGrp="1"/>
          </p:cNvSpPr>
          <p:nvPr>
            <p:ph idx="1"/>
          </p:nvPr>
        </p:nvSpPr>
        <p:spPr>
          <a:xfrm>
            <a:off x="457200" y="990600"/>
            <a:ext cx="8229600" cy="5135563"/>
          </a:xfrm>
        </p:spPr>
        <p:txBody>
          <a:bodyPr/>
          <a:lstStyle/>
          <a:p>
            <a:r>
              <a:rPr lang="en-US" dirty="0" smtClean="0"/>
              <a:t>Metropolitan Area Network or MAN is basically a higher version of LAN and basically uses similar technology. It might cover a group of nearby corporate offices or a city and might be either public or private</a:t>
            </a:r>
          </a:p>
          <a:p>
            <a:endParaRPr lang="en-US" dirty="0"/>
          </a:p>
          <a:p>
            <a:r>
              <a:rPr lang="en-US" dirty="0" smtClean="0"/>
              <a:t>Computers connected to MAN are operated by a single entity such as a government body or a large corporation.</a:t>
            </a:r>
            <a:endParaRPr lang="en-IN" dirty="0"/>
          </a:p>
        </p:txBody>
      </p:sp>
    </p:spTree>
    <p:extLst>
      <p:ext uri="{BB962C8B-B14F-4D97-AF65-F5344CB8AC3E}">
        <p14:creationId xmlns:p14="http://schemas.microsoft.com/office/powerpoint/2010/main" val="19541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Wide Area Network (WAN)</a:t>
            </a:r>
            <a:endParaRPr lang="en-IN" dirty="0"/>
          </a:p>
        </p:txBody>
      </p:sp>
      <p:sp>
        <p:nvSpPr>
          <p:cNvPr id="3" name="Content Placeholder 2"/>
          <p:cNvSpPr>
            <a:spLocks noGrp="1"/>
          </p:cNvSpPr>
          <p:nvPr>
            <p:ph idx="1"/>
          </p:nvPr>
        </p:nvSpPr>
        <p:spPr>
          <a:xfrm>
            <a:off x="457200" y="990600"/>
            <a:ext cx="8229600" cy="5135563"/>
          </a:xfrm>
        </p:spPr>
        <p:txBody>
          <a:bodyPr/>
          <a:lstStyle/>
          <a:p>
            <a:r>
              <a:rPr lang="en-US" dirty="0" smtClean="0"/>
              <a:t>Wide Area Network or WAN spans a large geographical area, often a country or a continent. </a:t>
            </a:r>
            <a:r>
              <a:rPr lang="en-US" dirty="0"/>
              <a:t>This type of </a:t>
            </a:r>
            <a:r>
              <a:rPr lang="en-US" dirty="0" smtClean="0"/>
              <a:t>network spans large geographical area (hundred to thousands of kilometers) and uses variety of commercial and private communication units to connect computers</a:t>
            </a:r>
            <a:endParaRPr lang="en-IN" dirty="0"/>
          </a:p>
        </p:txBody>
      </p:sp>
    </p:spTree>
    <p:extLst>
      <p:ext uri="{BB962C8B-B14F-4D97-AF65-F5344CB8AC3E}">
        <p14:creationId xmlns:p14="http://schemas.microsoft.com/office/powerpoint/2010/main" val="3513824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telephone exchange </a:t>
            </a:r>
            <a:endParaRPr lang="en-IN" dirty="0"/>
          </a:p>
        </p:txBody>
      </p:sp>
      <p:sp>
        <p:nvSpPr>
          <p:cNvPr id="3" name="Content Placeholder 2"/>
          <p:cNvSpPr>
            <a:spLocks noGrp="1"/>
          </p:cNvSpPr>
          <p:nvPr>
            <p:ph idx="1"/>
          </p:nvPr>
        </p:nvSpPr>
        <p:spPr/>
        <p:txBody>
          <a:bodyPr/>
          <a:lstStyle/>
          <a:p>
            <a:r>
              <a:rPr lang="en-US" dirty="0" smtClean="0"/>
              <a:t>Local telephone exchange is a part f WAN. Computers connected to a Wide Area Network are often connected through public networks such as the telephone system. They can also be connected through lease lines or satellites. </a:t>
            </a:r>
          </a:p>
          <a:p>
            <a:r>
              <a:rPr lang="en-US" dirty="0" smtClean="0"/>
              <a:t>The largest WAN in existence is the internet </a:t>
            </a:r>
            <a:endParaRPr lang="en-IN" dirty="0"/>
          </a:p>
        </p:txBody>
      </p:sp>
    </p:spTree>
    <p:extLst>
      <p:ext uri="{BB962C8B-B14F-4D97-AF65-F5344CB8AC3E}">
        <p14:creationId xmlns:p14="http://schemas.microsoft.com/office/powerpoint/2010/main" val="4163908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0"/>
            <a:ext cx="4040188" cy="457200"/>
          </a:xfrm>
        </p:spPr>
        <p:txBody>
          <a:bodyPr/>
          <a:lstStyle/>
          <a:p>
            <a:pPr algn="ctr"/>
            <a:r>
              <a:rPr lang="en-US" dirty="0" smtClean="0"/>
              <a:t>LAN	</a:t>
            </a:r>
            <a:endParaRPr lang="en-IN" dirty="0"/>
          </a:p>
        </p:txBody>
      </p:sp>
      <p:sp>
        <p:nvSpPr>
          <p:cNvPr id="4" name="Content Placeholder 3"/>
          <p:cNvSpPr>
            <a:spLocks noGrp="1"/>
          </p:cNvSpPr>
          <p:nvPr>
            <p:ph sz="half" idx="2"/>
          </p:nvPr>
        </p:nvSpPr>
        <p:spPr>
          <a:xfrm>
            <a:off x="457200" y="533400"/>
            <a:ext cx="4040188" cy="6324600"/>
          </a:xfrm>
        </p:spPr>
        <p:txBody>
          <a:bodyPr>
            <a:normAutofit lnSpcReduction="10000"/>
          </a:bodyPr>
          <a:lstStyle/>
          <a:p>
            <a:r>
              <a:rPr lang="en-US" dirty="0" smtClean="0"/>
              <a:t>The max speed of LAN can be 1000 mbps. Data error rates are low</a:t>
            </a:r>
          </a:p>
          <a:p>
            <a:r>
              <a:rPr lang="en-US" dirty="0" smtClean="0"/>
              <a:t>LAN does not need a dedicated computer to direct traffic to end from the internet</a:t>
            </a:r>
          </a:p>
          <a:p>
            <a:r>
              <a:rPr lang="en-US" dirty="0" smtClean="0"/>
              <a:t>It is easier to expand a LAN than a WAN</a:t>
            </a:r>
          </a:p>
          <a:p>
            <a:r>
              <a:rPr lang="en-US" dirty="0" smtClean="0"/>
              <a:t>The equipment needed for a LAN is a Network Interface Card (NIC), a switch and a hub</a:t>
            </a:r>
          </a:p>
          <a:p>
            <a:r>
              <a:rPr lang="en-US" dirty="0" smtClean="0"/>
              <a:t>LAN are mostly private n/w  owned, controlled &amp; managed by a single person or </a:t>
            </a:r>
            <a:r>
              <a:rPr lang="en-US" dirty="0" err="1" smtClean="0"/>
              <a:t>organisation</a:t>
            </a:r>
            <a:r>
              <a:rPr lang="en-US" dirty="0" smtClean="0"/>
              <a:t>.	</a:t>
            </a:r>
            <a:endParaRPr lang="en-IN" dirty="0"/>
          </a:p>
        </p:txBody>
      </p:sp>
      <p:sp>
        <p:nvSpPr>
          <p:cNvPr id="5" name="Text Placeholder 4"/>
          <p:cNvSpPr>
            <a:spLocks noGrp="1"/>
          </p:cNvSpPr>
          <p:nvPr>
            <p:ph type="body" sz="quarter" idx="3"/>
          </p:nvPr>
        </p:nvSpPr>
        <p:spPr>
          <a:xfrm>
            <a:off x="4670425" y="-14287"/>
            <a:ext cx="4041775" cy="395287"/>
          </a:xfrm>
        </p:spPr>
        <p:txBody>
          <a:bodyPr>
            <a:normAutofit fontScale="92500" lnSpcReduction="10000"/>
          </a:bodyPr>
          <a:lstStyle/>
          <a:p>
            <a:pPr algn="ctr"/>
            <a:r>
              <a:rPr lang="en-US" dirty="0" smtClean="0"/>
              <a:t>WAN</a:t>
            </a:r>
            <a:endParaRPr lang="en-IN" dirty="0"/>
          </a:p>
        </p:txBody>
      </p:sp>
      <p:sp>
        <p:nvSpPr>
          <p:cNvPr id="6" name="Content Placeholder 5"/>
          <p:cNvSpPr>
            <a:spLocks noGrp="1"/>
          </p:cNvSpPr>
          <p:nvPr>
            <p:ph sz="quarter" idx="4"/>
          </p:nvPr>
        </p:nvSpPr>
        <p:spPr>
          <a:xfrm>
            <a:off x="4645025" y="533400"/>
            <a:ext cx="4041775" cy="6324600"/>
          </a:xfrm>
        </p:spPr>
        <p:txBody>
          <a:bodyPr>
            <a:normAutofit fontScale="92500"/>
          </a:bodyPr>
          <a:lstStyle/>
          <a:p>
            <a:r>
              <a:rPr lang="en-US" dirty="0" smtClean="0"/>
              <a:t>The speed of a  WAN can go up to 150 mbps. </a:t>
            </a:r>
            <a:r>
              <a:rPr lang="en-US" dirty="0"/>
              <a:t> </a:t>
            </a:r>
            <a:r>
              <a:rPr lang="en-US" dirty="0" smtClean="0"/>
              <a:t>Data error rates are higher</a:t>
            </a:r>
          </a:p>
          <a:p>
            <a:r>
              <a:rPr lang="en-US" dirty="0" smtClean="0"/>
              <a:t>WAN needs a special purpose computer whose only purpose is to send and receive data from the internet</a:t>
            </a:r>
          </a:p>
          <a:p>
            <a:r>
              <a:rPr lang="en-US" dirty="0" smtClean="0"/>
              <a:t>WAN is more expensive that a LAN</a:t>
            </a:r>
          </a:p>
          <a:p>
            <a:r>
              <a:rPr lang="en-US" dirty="0" smtClean="0"/>
              <a:t>The equipment needed to connect a WAN to the internet is a modem and a router</a:t>
            </a:r>
          </a:p>
          <a:p>
            <a:r>
              <a:rPr lang="en-US" dirty="0" smtClean="0"/>
              <a:t>WAN is not owned by anyone org. but rather exist  under collective or distributive ownerships and management</a:t>
            </a:r>
            <a:endParaRPr lang="en-IN" dirty="0"/>
          </a:p>
        </p:txBody>
      </p:sp>
    </p:spTree>
    <p:extLst>
      <p:ext uri="{BB962C8B-B14F-4D97-AF65-F5344CB8AC3E}">
        <p14:creationId xmlns:p14="http://schemas.microsoft.com/office/powerpoint/2010/main" val="1570354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Elementary Terminology of Network</a:t>
            </a:r>
            <a:endParaRPr lang="en-IN" dirty="0"/>
          </a:p>
        </p:txBody>
      </p:sp>
      <p:sp>
        <p:nvSpPr>
          <p:cNvPr id="3" name="Content Placeholder 2"/>
          <p:cNvSpPr>
            <a:spLocks noGrp="1"/>
          </p:cNvSpPr>
          <p:nvPr>
            <p:ph idx="1"/>
          </p:nvPr>
        </p:nvSpPr>
        <p:spPr>
          <a:xfrm>
            <a:off x="457200" y="838200"/>
            <a:ext cx="8229600" cy="6019800"/>
          </a:xfrm>
        </p:spPr>
        <p:txBody>
          <a:bodyPr/>
          <a:lstStyle/>
          <a:p>
            <a:r>
              <a:rPr lang="en-US" dirty="0" smtClean="0"/>
              <a:t>1) Nodes (workstations): the different terminals which are attached to the network and share the resources of the network are called nodes. When we attach a computer to the network, it becomes the workstation of the network.</a:t>
            </a:r>
          </a:p>
          <a:p>
            <a:endParaRPr lang="en-US" dirty="0"/>
          </a:p>
          <a:p>
            <a:r>
              <a:rPr lang="en-US" dirty="0" smtClean="0"/>
              <a:t>2) Server: we designate a particular node which is at a well known and a fixed address to provide a service to the v as a whole. The node providing the service is know as a server.</a:t>
            </a:r>
            <a:endParaRPr lang="en-IN" dirty="0"/>
          </a:p>
        </p:txBody>
      </p:sp>
    </p:spTree>
    <p:extLst>
      <p:ext uri="{BB962C8B-B14F-4D97-AF65-F5344CB8AC3E}">
        <p14:creationId xmlns:p14="http://schemas.microsoft.com/office/powerpoint/2010/main" val="2987386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812800"/>
          </a:xfrm>
        </p:spPr>
        <p:txBody>
          <a:bodyPr/>
          <a:lstStyle/>
          <a:p>
            <a:r>
              <a:rPr lang="en-US" dirty="0" smtClean="0"/>
              <a:t>Network Interface Card (NIC)</a:t>
            </a:r>
            <a:endParaRPr lang="en-IN" dirty="0"/>
          </a:p>
        </p:txBody>
      </p:sp>
      <p:sp>
        <p:nvSpPr>
          <p:cNvPr id="3" name="Content Placeholder 2"/>
          <p:cNvSpPr>
            <a:spLocks noGrp="1"/>
          </p:cNvSpPr>
          <p:nvPr>
            <p:ph idx="1"/>
          </p:nvPr>
        </p:nvSpPr>
        <p:spPr>
          <a:xfrm>
            <a:off x="457200" y="914400"/>
            <a:ext cx="8229600" cy="5211763"/>
          </a:xfrm>
        </p:spPr>
        <p:txBody>
          <a:bodyPr/>
          <a:lstStyle/>
          <a:p>
            <a:r>
              <a:rPr lang="en-US" dirty="0" smtClean="0"/>
              <a:t>The interpreter which helps in the communication between the server and different nodes is called Network Interface Unit. The NIC is a device that is attached to the server and all its workstations to maintain the connection between them.</a:t>
            </a:r>
          </a:p>
          <a:p>
            <a:r>
              <a:rPr lang="en-US" dirty="0" smtClean="0"/>
              <a:t>Each NIC has a unique node address.</a:t>
            </a:r>
            <a:endParaRPr lang="en-IN" dirty="0"/>
          </a:p>
        </p:txBody>
      </p:sp>
    </p:spTree>
    <p:extLst>
      <p:ext uri="{BB962C8B-B14F-4D97-AF65-F5344CB8AC3E}">
        <p14:creationId xmlns:p14="http://schemas.microsoft.com/office/powerpoint/2010/main" val="377581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XI\network_interface_card_typical_400.jpg"/>
          <p:cNvPicPr>
            <a:picLocks noGrp="1" noChangeAspect="1" noChangeArrowheads="1"/>
          </p:cNvPicPr>
          <p:nvPr>
            <p:ph idx="1"/>
          </p:nvPr>
        </p:nvPicPr>
        <p:blipFill>
          <a:blip r:embed="rId2"/>
          <a:srcRect/>
          <a:stretch>
            <a:fillRect/>
          </a:stretch>
        </p:blipFill>
        <p:spPr bwMode="auto">
          <a:xfrm>
            <a:off x="457200" y="3657600"/>
            <a:ext cx="3448050" cy="2543175"/>
          </a:xfrm>
          <a:prstGeom prst="rect">
            <a:avLst/>
          </a:prstGeom>
          <a:noFill/>
        </p:spPr>
      </p:pic>
      <p:pic>
        <p:nvPicPr>
          <p:cNvPr id="1027" name="Picture 3" descr="G:\XI\network_interface_card_RJ45_400 (1).jpg"/>
          <p:cNvPicPr>
            <a:picLocks noChangeAspect="1" noChangeArrowheads="1"/>
          </p:cNvPicPr>
          <p:nvPr/>
        </p:nvPicPr>
        <p:blipFill>
          <a:blip r:embed="rId3"/>
          <a:srcRect/>
          <a:stretch>
            <a:fillRect/>
          </a:stretch>
        </p:blipFill>
        <p:spPr bwMode="auto">
          <a:xfrm>
            <a:off x="4419600" y="685800"/>
            <a:ext cx="3448050" cy="3171825"/>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660400"/>
          </a:xfrm>
        </p:spPr>
        <p:txBody>
          <a:bodyPr>
            <a:normAutofit fontScale="90000"/>
          </a:bodyPr>
          <a:lstStyle/>
          <a:p>
            <a:r>
              <a:rPr lang="en-US" dirty="0" smtClean="0"/>
              <a:t>Network Switching Technique</a:t>
            </a:r>
            <a:endParaRPr lang="en-IN" dirty="0"/>
          </a:p>
        </p:txBody>
      </p:sp>
      <p:sp>
        <p:nvSpPr>
          <p:cNvPr id="3" name="Content Placeholder 2"/>
          <p:cNvSpPr>
            <a:spLocks noGrp="1"/>
          </p:cNvSpPr>
          <p:nvPr>
            <p:ph idx="1"/>
          </p:nvPr>
        </p:nvSpPr>
        <p:spPr>
          <a:xfrm>
            <a:off x="457200" y="685800"/>
            <a:ext cx="8229600" cy="6172200"/>
          </a:xfrm>
        </p:spPr>
        <p:txBody>
          <a:bodyPr/>
          <a:lstStyle/>
          <a:p>
            <a:r>
              <a:rPr lang="en-US" dirty="0" smtClean="0"/>
              <a:t>When there are many devices it is necessary to develop a suitable mechanism for communicating between any two devices, one way is to use switching techniques leading to switch communication network</a:t>
            </a:r>
          </a:p>
          <a:p>
            <a:endParaRPr lang="en-US" dirty="0"/>
          </a:p>
          <a:p>
            <a:r>
              <a:rPr lang="en-US" dirty="0" smtClean="0"/>
              <a:t>Different types of switching techniques are employed to provide communication between two computers. These are circuit switching, message switching and packet switching. </a:t>
            </a:r>
            <a:endParaRPr lang="en-IN" dirty="0"/>
          </a:p>
        </p:txBody>
      </p:sp>
    </p:spTree>
    <p:extLst>
      <p:ext uri="{BB962C8B-B14F-4D97-AF65-F5344CB8AC3E}">
        <p14:creationId xmlns:p14="http://schemas.microsoft.com/office/powerpoint/2010/main" val="2657774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812800"/>
          </a:xfrm>
        </p:spPr>
        <p:txBody>
          <a:bodyPr/>
          <a:lstStyle/>
          <a:p>
            <a:r>
              <a:rPr lang="en-US" dirty="0" smtClean="0"/>
              <a:t>Circuit Switching </a:t>
            </a:r>
            <a:endParaRPr lang="en-IN" dirty="0"/>
          </a:p>
        </p:txBody>
      </p:sp>
      <p:sp>
        <p:nvSpPr>
          <p:cNvPr id="3" name="Content Placeholder 2"/>
          <p:cNvSpPr>
            <a:spLocks noGrp="1"/>
          </p:cNvSpPr>
          <p:nvPr>
            <p:ph idx="1"/>
          </p:nvPr>
        </p:nvSpPr>
        <p:spPr>
          <a:xfrm>
            <a:off x="457200" y="990600"/>
            <a:ext cx="8229600" cy="5867400"/>
          </a:xfrm>
        </p:spPr>
        <p:txBody>
          <a:bodyPr>
            <a:normAutofit fontScale="92500"/>
          </a:bodyPr>
          <a:lstStyle/>
          <a:p>
            <a:r>
              <a:rPr lang="en-US" dirty="0" smtClean="0"/>
              <a:t>In this technique, first the complete physical connection between two computers is established and then the data is transmitted from the source computer to the destination computer. This link is allocated for the duration of the communication and no other process can be used that link during this period.</a:t>
            </a:r>
          </a:p>
          <a:p>
            <a:r>
              <a:rPr lang="en-US" dirty="0" smtClean="0"/>
              <a:t> This scheme is similar to that used in the telephone system. It is a temporary communication connection established as required between the sending and receiving nodes</a:t>
            </a:r>
            <a:endParaRPr lang="en-IN" dirty="0"/>
          </a:p>
        </p:txBody>
      </p:sp>
    </p:spTree>
    <p:extLst>
      <p:ext uri="{BB962C8B-B14F-4D97-AF65-F5344CB8AC3E}">
        <p14:creationId xmlns:p14="http://schemas.microsoft.com/office/powerpoint/2010/main" val="625811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736600"/>
          </a:xfrm>
        </p:spPr>
        <p:txBody>
          <a:bodyPr>
            <a:normAutofit fontScale="90000"/>
          </a:bodyPr>
          <a:lstStyle/>
          <a:p>
            <a:r>
              <a:rPr lang="en-US" dirty="0" smtClean="0"/>
              <a:t>Message Switching</a:t>
            </a:r>
            <a:endParaRPr lang="en-IN" dirty="0"/>
          </a:p>
        </p:txBody>
      </p:sp>
      <p:sp>
        <p:nvSpPr>
          <p:cNvPr id="3" name="Content Placeholder 2"/>
          <p:cNvSpPr>
            <a:spLocks noGrp="1"/>
          </p:cNvSpPr>
          <p:nvPr>
            <p:ph idx="1"/>
          </p:nvPr>
        </p:nvSpPr>
        <p:spPr>
          <a:xfrm>
            <a:off x="457200" y="838200"/>
            <a:ext cx="8229600" cy="5287963"/>
          </a:xfrm>
        </p:spPr>
        <p:txBody>
          <a:bodyPr/>
          <a:lstStyle/>
          <a:p>
            <a:r>
              <a:rPr lang="en-US" dirty="0" smtClean="0"/>
              <a:t>In this technique, the source computer sends data or the message to the switching office first which stores the data in its buffer. It then looks for a free link to another switching office and then sends the data to this office. This process is continued until the data is delivered to </a:t>
            </a:r>
            <a:r>
              <a:rPr lang="en-US" smtClean="0"/>
              <a:t>the destination computer.</a:t>
            </a:r>
            <a:endParaRPr lang="en-IN" dirty="0"/>
          </a:p>
        </p:txBody>
      </p:sp>
    </p:spTree>
    <p:extLst>
      <p:ext uri="{BB962C8B-B14F-4D97-AF65-F5344CB8AC3E}">
        <p14:creationId xmlns:p14="http://schemas.microsoft.com/office/powerpoint/2010/main" val="1137471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endParaRPr lang="en-IN" dirty="0"/>
          </a:p>
        </p:txBody>
      </p:sp>
      <p:sp>
        <p:nvSpPr>
          <p:cNvPr id="3" name="Content Placeholder 2"/>
          <p:cNvSpPr>
            <a:spLocks noGrp="1"/>
          </p:cNvSpPr>
          <p:nvPr>
            <p:ph idx="1"/>
          </p:nvPr>
        </p:nvSpPr>
        <p:spPr>
          <a:xfrm>
            <a:off x="457200" y="914400"/>
            <a:ext cx="8229600" cy="5211763"/>
          </a:xfrm>
        </p:spPr>
        <p:txBody>
          <a:bodyPr/>
          <a:lstStyle/>
          <a:p>
            <a:r>
              <a:rPr lang="en-US" dirty="0" smtClean="0"/>
              <a:t>2) to share computer peripheral</a:t>
            </a:r>
          </a:p>
          <a:p>
            <a:r>
              <a:rPr lang="en-US" dirty="0" smtClean="0"/>
              <a:t>Some computer devices are very expensive. For </a:t>
            </a:r>
            <a:r>
              <a:rPr lang="en-US" dirty="0" err="1" smtClean="0"/>
              <a:t>eg</a:t>
            </a:r>
            <a:r>
              <a:rPr lang="en-US" dirty="0" smtClean="0"/>
              <a:t>. Laser printer and large hard disks are quiet costly. Network enables us to share these costly devices </a:t>
            </a:r>
            <a:endParaRPr lang="en-IN" dirty="0"/>
          </a:p>
        </p:txBody>
      </p:sp>
    </p:spTree>
    <p:extLst>
      <p:ext uri="{BB962C8B-B14F-4D97-AF65-F5344CB8AC3E}">
        <p14:creationId xmlns:p14="http://schemas.microsoft.com/office/powerpoint/2010/main" val="2097380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lnSpcReduction="20000"/>
          </a:bodyPr>
          <a:lstStyle/>
          <a:p>
            <a:r>
              <a:rPr lang="en-US" dirty="0" smtClean="0"/>
              <a:t>Packet switching</a:t>
            </a:r>
          </a:p>
          <a:p>
            <a:r>
              <a:rPr lang="en-US" dirty="0" smtClean="0"/>
              <a:t>With message switching, there is no limit on block size. In contrast, packet switching places a tight upper limit on block size. A fixed size of packets which can be transmitted across the network is specified. One logical message has to be divided into number of packets. Each packet maybe sent to its destination separately and therefore must include a source and destination address with it’s data. Each packet may take a different path through the network. A packet switching system deletes the message from memory as soon as its correct receipt at the next node is acknowledged </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179444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Transmission media</a:t>
            </a:r>
          </a:p>
          <a:p>
            <a:r>
              <a:rPr lang="en-US" dirty="0" smtClean="0"/>
              <a:t>We can connect two or more workstations by using cables. The connecting cables are the transmission media between the different </a:t>
            </a:r>
            <a:r>
              <a:rPr lang="en-US" dirty="0" err="1" smtClean="0"/>
              <a:t>worsk</a:t>
            </a:r>
            <a:r>
              <a:rPr lang="en-US" dirty="0" smtClean="0"/>
              <a:t> stations. There are two main types of cables used as a transmission media. These are wire communication (twisted pair cable, coaxial cable, optical fiber cable) wireless communication (microwave, radio wave, satellite , </a:t>
            </a:r>
            <a:r>
              <a:rPr lang="en-US" dirty="0" err="1" smtClean="0"/>
              <a:t>bluetooth</a:t>
            </a:r>
            <a:r>
              <a:rPr lang="en-US" dirty="0" smtClean="0"/>
              <a:t>, Wi-Fi etc</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r>
              <a:rPr lang="en-US" dirty="0" smtClean="0"/>
              <a:t>Twisted Pair Cable</a:t>
            </a:r>
          </a:p>
          <a:p>
            <a:r>
              <a:rPr lang="en-US" dirty="0" smtClean="0"/>
              <a:t>The most common form of wiring in data communication application is the twisted pair cable. The twisted pair cable is the transmission medium consisting of two insulated wires arranged in a regular spiral pattern. Twisted pair cable is a type of cabling that is used for telephone communication and most modern </a:t>
            </a:r>
            <a:r>
              <a:rPr lang="en-US" dirty="0" err="1" smtClean="0"/>
              <a:t>ethernet</a:t>
            </a:r>
            <a:r>
              <a:rPr lang="en-US" dirty="0" smtClean="0"/>
              <a:t> network</a:t>
            </a:r>
          </a:p>
          <a:p>
            <a:r>
              <a:rPr lang="en-US" dirty="0" smtClean="0"/>
              <a:t>The twisted pair provide protection against cross talk. When electrical current flows through a wire, it creates a small circular magnetic field around the wire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152400"/>
            <a:ext cx="4876800" cy="485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66800" y="5562600"/>
            <a:ext cx="7315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TWISTED PAIR</a:t>
            </a:r>
            <a:endParaRPr lang="en-IN" dirty="0"/>
          </a:p>
        </p:txBody>
      </p:sp>
    </p:spTree>
    <p:extLst>
      <p:ext uri="{BB962C8B-B14F-4D97-AF65-F5344CB8AC3E}">
        <p14:creationId xmlns:p14="http://schemas.microsoft.com/office/powerpoint/2010/main" val="264104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smtClean="0"/>
              <a:t>Advantages of Twisted Pair Cable</a:t>
            </a: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smtClean="0"/>
              <a:t>It is simple</a:t>
            </a:r>
          </a:p>
          <a:p>
            <a:r>
              <a:rPr lang="en-US" dirty="0" smtClean="0"/>
              <a:t>It is easy to install and maintain</a:t>
            </a:r>
          </a:p>
          <a:p>
            <a:r>
              <a:rPr lang="en-US" dirty="0" smtClean="0"/>
              <a:t>It is physically flexible</a:t>
            </a:r>
          </a:p>
          <a:p>
            <a:r>
              <a:rPr lang="en-US" dirty="0" smtClean="0"/>
              <a:t>It has a low weight</a:t>
            </a:r>
          </a:p>
          <a:p>
            <a:r>
              <a:rPr lang="en-US" dirty="0" smtClean="0"/>
              <a:t>It can be easily connected</a:t>
            </a:r>
          </a:p>
          <a:p>
            <a:r>
              <a:rPr lang="en-US" dirty="0" smtClean="0"/>
              <a:t>It supports a large number of network devices</a:t>
            </a:r>
          </a:p>
          <a:p>
            <a:r>
              <a:rPr lang="en-US" dirty="0" smtClean="0"/>
              <a:t>Reasonable cost</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smtClean="0"/>
              <a:t>Disadvantages of Twisted Pair Cable</a:t>
            </a: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smtClean="0"/>
              <a:t>Because of high attenuation, it is incapable of carrying a signal over long distances without the use of repeaters.</a:t>
            </a:r>
          </a:p>
          <a:p>
            <a:r>
              <a:rPr lang="en-US" dirty="0" smtClean="0"/>
              <a:t>Its low bandwidth capabilities make it unsuitable for broadband applications.</a:t>
            </a:r>
          </a:p>
          <a:p>
            <a:r>
              <a:rPr lang="en-US" dirty="0" smtClean="0"/>
              <a:t>It supports maximum data rates of 1mbps without conditioning and 10mbps with </a:t>
            </a:r>
            <a:r>
              <a:rPr lang="en-US" dirty="0" err="1" smtClean="0"/>
              <a:t>conditionoing</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smtClean="0"/>
              <a:t>Coaxial cable</a:t>
            </a:r>
            <a:endParaRPr lang="en-US" dirty="0"/>
          </a:p>
        </p:txBody>
      </p:sp>
      <p:sp>
        <p:nvSpPr>
          <p:cNvPr id="3" name="Content Placeholder 2"/>
          <p:cNvSpPr>
            <a:spLocks noGrp="1"/>
          </p:cNvSpPr>
          <p:nvPr>
            <p:ph idx="1"/>
          </p:nvPr>
        </p:nvSpPr>
        <p:spPr>
          <a:xfrm>
            <a:off x="457200" y="685800"/>
            <a:ext cx="8229600" cy="5440363"/>
          </a:xfrm>
        </p:spPr>
        <p:txBody>
          <a:bodyPr>
            <a:normAutofit lnSpcReduction="10000"/>
          </a:bodyPr>
          <a:lstStyle/>
          <a:p>
            <a:r>
              <a:rPr lang="en-US" dirty="0" smtClean="0"/>
              <a:t>This type of cable consists of solid wire core surrounded by one or more foil or wire shields, each separated by some kind of plastic insulator. The inner core carries the signal and shield provides the ground. The coaxial cable has high electrical properties and is suitable for high speed communication. While it is less popular than twisted pair, it is widely used for television signals in the form of cables. It provides a cheap mean of transporting multichannel television signals around metropolitan areas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ownloads\300px-Coaxial_cable_cutaway.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4789714"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60585" y="5029200"/>
            <a:ext cx="6705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CO-OXIAL ABLE</a:t>
            </a:r>
            <a:endParaRPr lang="en-IN" dirty="0"/>
          </a:p>
        </p:txBody>
      </p:sp>
    </p:spTree>
    <p:extLst>
      <p:ext uri="{BB962C8B-B14F-4D97-AF65-F5344CB8AC3E}">
        <p14:creationId xmlns:p14="http://schemas.microsoft.com/office/powerpoint/2010/main" val="4021228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Advantages of Coaxial Cable</a:t>
            </a:r>
            <a:endParaRPr lang="en-US" dirty="0"/>
          </a:p>
        </p:txBody>
      </p:sp>
      <p:sp>
        <p:nvSpPr>
          <p:cNvPr id="3" name="Content Placeholder 2"/>
          <p:cNvSpPr>
            <a:spLocks noGrp="1"/>
          </p:cNvSpPr>
          <p:nvPr>
            <p:ph idx="1"/>
          </p:nvPr>
        </p:nvSpPr>
        <p:spPr>
          <a:xfrm>
            <a:off x="457200" y="914400"/>
            <a:ext cx="8229600" cy="5211763"/>
          </a:xfrm>
        </p:spPr>
        <p:txBody>
          <a:bodyPr/>
          <a:lstStyle/>
          <a:p>
            <a:r>
              <a:rPr lang="en-US" dirty="0" smtClean="0"/>
              <a:t>Data transmission characteristics of coaxial cables are considerably better than those of twisted pair cables.</a:t>
            </a:r>
          </a:p>
          <a:p>
            <a:r>
              <a:rPr lang="en-US" dirty="0" smtClean="0"/>
              <a:t>The coaxial cable can be used as the basis for a shared cable network</a:t>
            </a:r>
          </a:p>
          <a:p>
            <a:r>
              <a:rPr lang="en-US" dirty="0" smtClean="0"/>
              <a:t>The coaxial cable can be used for broadband transmission</a:t>
            </a:r>
          </a:p>
          <a:p>
            <a:r>
              <a:rPr lang="en-US" dirty="0" smtClean="0"/>
              <a:t>It offers high bandwidth of </a:t>
            </a:r>
            <a:r>
              <a:rPr lang="en-US" dirty="0" err="1" smtClean="0"/>
              <a:t>upto</a:t>
            </a:r>
            <a:r>
              <a:rPr lang="en-US" dirty="0" smtClean="0"/>
              <a:t> 400mbps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endParaRPr lang="en-IN" dirty="0"/>
          </a:p>
        </p:txBody>
      </p:sp>
      <p:sp>
        <p:nvSpPr>
          <p:cNvPr id="3" name="Content Placeholder 2"/>
          <p:cNvSpPr>
            <a:spLocks noGrp="1"/>
          </p:cNvSpPr>
          <p:nvPr>
            <p:ph idx="1"/>
          </p:nvPr>
        </p:nvSpPr>
        <p:spPr>
          <a:xfrm>
            <a:off x="457200" y="838200"/>
            <a:ext cx="8229600" cy="5287963"/>
          </a:xfrm>
        </p:spPr>
        <p:txBody>
          <a:bodyPr/>
          <a:lstStyle/>
          <a:p>
            <a:r>
              <a:rPr lang="en-US" dirty="0" smtClean="0"/>
              <a:t>3) To enable different computers to communicate with each other:</a:t>
            </a:r>
          </a:p>
          <a:p>
            <a:r>
              <a:rPr lang="en-US" dirty="0" smtClean="0"/>
              <a:t>Network allows different computers to communicate with each other  </a:t>
            </a:r>
            <a:endParaRPr lang="en-IN" dirty="0"/>
          </a:p>
        </p:txBody>
      </p:sp>
    </p:spTree>
    <p:extLst>
      <p:ext uri="{BB962C8B-B14F-4D97-AF65-F5344CB8AC3E}">
        <p14:creationId xmlns:p14="http://schemas.microsoft.com/office/powerpoint/2010/main" val="537232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smtClean="0"/>
              <a:t>Disadvantages of Coaxial Cable</a:t>
            </a:r>
            <a:endParaRPr lang="en-US" dirty="0"/>
          </a:p>
        </p:txBody>
      </p:sp>
      <p:sp>
        <p:nvSpPr>
          <p:cNvPr id="3" name="Content Placeholder 2"/>
          <p:cNvSpPr>
            <a:spLocks noGrp="1"/>
          </p:cNvSpPr>
          <p:nvPr>
            <p:ph idx="1"/>
          </p:nvPr>
        </p:nvSpPr>
        <p:spPr>
          <a:xfrm>
            <a:off x="457200" y="1295400"/>
            <a:ext cx="8229600" cy="4830763"/>
          </a:xfrm>
        </p:spPr>
        <p:txBody>
          <a:bodyPr/>
          <a:lstStyle/>
          <a:p>
            <a:r>
              <a:rPr lang="en-US" dirty="0" smtClean="0"/>
              <a:t>Expensive as compared to twisted pair cables</a:t>
            </a:r>
          </a:p>
          <a:p>
            <a:r>
              <a:rPr lang="en-US" dirty="0" smtClean="0"/>
              <a:t>The coaxial cables are not compatible with twisted pair cable</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a:t>
            </a:r>
            <a:r>
              <a:rPr lang="en-US" dirty="0" err="1" smtClean="0"/>
              <a:t>Fibre</a:t>
            </a:r>
            <a:r>
              <a:rPr lang="en-US" dirty="0" smtClean="0"/>
              <a:t> Cables</a:t>
            </a:r>
            <a:endParaRPr lang="en-US" dirty="0"/>
          </a:p>
        </p:txBody>
      </p:sp>
      <p:sp>
        <p:nvSpPr>
          <p:cNvPr id="3" name="Content Placeholder 2"/>
          <p:cNvSpPr>
            <a:spLocks noGrp="1"/>
          </p:cNvSpPr>
          <p:nvPr>
            <p:ph idx="1"/>
          </p:nvPr>
        </p:nvSpPr>
        <p:spPr/>
        <p:txBody>
          <a:bodyPr/>
          <a:lstStyle/>
          <a:p>
            <a:r>
              <a:rPr lang="en-US" dirty="0" smtClean="0"/>
              <a:t>Consist of thin strands of glass or glass like material which are constructed so they carry light from a source at one end of the </a:t>
            </a:r>
            <a:r>
              <a:rPr lang="en-US" dirty="0" err="1" smtClean="0"/>
              <a:t>fibre</a:t>
            </a:r>
            <a:r>
              <a:rPr lang="en-US" dirty="0" smtClean="0"/>
              <a:t> to a detection at the other end. The light sources used are either LED or Laser Diodes (LD). They are arranged in bundles called optical cables and used to transmit light </a:t>
            </a:r>
            <a:r>
              <a:rPr lang="en-US" dirty="0" err="1" smtClean="0"/>
              <a:t>sinals</a:t>
            </a:r>
            <a:r>
              <a:rPr lang="en-US" dirty="0" smtClean="0"/>
              <a:t> over long distances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DMIN\Downloads\technical_guide_optic_fibre_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6477000" cy="41452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76400" y="5791200"/>
            <a:ext cx="609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OPTICAL FIBER</a:t>
            </a:r>
            <a:endParaRPr lang="en-IN" dirty="0"/>
          </a:p>
        </p:txBody>
      </p:sp>
    </p:spTree>
    <p:extLst>
      <p:ext uri="{BB962C8B-B14F-4D97-AF65-F5344CB8AC3E}">
        <p14:creationId xmlns:p14="http://schemas.microsoft.com/office/powerpoint/2010/main" val="2563315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Optical </a:t>
            </a:r>
            <a:r>
              <a:rPr lang="en-US" dirty="0" err="1" smtClean="0"/>
              <a:t>Fibre</a:t>
            </a:r>
            <a:r>
              <a:rPr lang="en-US" dirty="0" smtClean="0"/>
              <a:t> Cable</a:t>
            </a:r>
            <a:endParaRPr lang="en-US" dirty="0"/>
          </a:p>
        </p:txBody>
      </p:sp>
      <p:sp>
        <p:nvSpPr>
          <p:cNvPr id="3" name="Content Placeholder 2"/>
          <p:cNvSpPr>
            <a:spLocks noGrp="1"/>
          </p:cNvSpPr>
          <p:nvPr>
            <p:ph idx="1"/>
          </p:nvPr>
        </p:nvSpPr>
        <p:spPr/>
        <p:txBody>
          <a:bodyPr>
            <a:normAutofit lnSpcReduction="10000"/>
          </a:bodyPr>
          <a:lstStyle/>
          <a:p>
            <a:r>
              <a:rPr lang="en-US" dirty="0" smtClean="0"/>
              <a:t>Bandwidth is very high</a:t>
            </a:r>
          </a:p>
          <a:p>
            <a:r>
              <a:rPr lang="en-US" dirty="0" smtClean="0"/>
              <a:t>It is immune to electrical and magnetic interferences i.e. noise in any form because the information is travelling on a modulated light beam</a:t>
            </a:r>
          </a:p>
          <a:p>
            <a:r>
              <a:rPr lang="en-US" dirty="0" smtClean="0"/>
              <a:t>It is highly suitable for harsh industrial environment</a:t>
            </a:r>
          </a:p>
          <a:p>
            <a:r>
              <a:rPr lang="en-US" dirty="0" smtClean="0"/>
              <a:t>Very good transmission technology with low error rates and low interference</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Disadvantages of Optical </a:t>
            </a:r>
            <a:r>
              <a:rPr lang="en-US" dirty="0" err="1" smtClean="0"/>
              <a:t>Fibre</a:t>
            </a:r>
            <a:r>
              <a:rPr lang="en-US" dirty="0" smtClean="0"/>
              <a:t> Cable</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Connecting either two </a:t>
            </a:r>
            <a:r>
              <a:rPr lang="en-US" dirty="0" err="1" smtClean="0"/>
              <a:t>fibres</a:t>
            </a:r>
            <a:r>
              <a:rPr lang="en-US" dirty="0" smtClean="0"/>
              <a:t> together or a light source a </a:t>
            </a:r>
            <a:r>
              <a:rPr lang="en-US" dirty="0" err="1" smtClean="0"/>
              <a:t>fibre</a:t>
            </a:r>
            <a:r>
              <a:rPr lang="en-US" dirty="0" smtClean="0"/>
              <a:t> is a difficult process</a:t>
            </a:r>
          </a:p>
          <a:p>
            <a:r>
              <a:rPr lang="en-US" dirty="0" smtClean="0"/>
              <a:t>Most expensive type of cable, network hardware is also most expensive</a:t>
            </a:r>
          </a:p>
          <a:p>
            <a:r>
              <a:rPr lang="en-US" dirty="0" smtClean="0"/>
              <a:t>Connection losses are a common problem</a:t>
            </a:r>
          </a:p>
          <a:p>
            <a:r>
              <a:rPr lang="en-US" dirty="0" smtClean="0"/>
              <a:t>Most difficult type of cable to install due to stiffness of the  outer jacket and hardness to bend around corners. Trained people are required to install </a:t>
            </a:r>
            <a:r>
              <a:rPr lang="en-US" smtClean="0"/>
              <a:t>this cable</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Wave</a:t>
            </a:r>
            <a:endParaRPr lang="en-IN" dirty="0"/>
          </a:p>
        </p:txBody>
      </p:sp>
      <p:sp>
        <p:nvSpPr>
          <p:cNvPr id="3" name="Content Placeholder 2"/>
          <p:cNvSpPr>
            <a:spLocks noGrp="1"/>
          </p:cNvSpPr>
          <p:nvPr>
            <p:ph idx="1"/>
          </p:nvPr>
        </p:nvSpPr>
        <p:spPr/>
        <p:txBody>
          <a:bodyPr/>
          <a:lstStyle/>
          <a:p>
            <a:r>
              <a:rPr lang="en-US" dirty="0" smtClean="0"/>
              <a:t>The transmission making use of radio wave is termed as radio wave transmission. Radio waves transmit music, conversations, pictures and data invisibly through the air. All radios today however use continuous sign waves to transmit information. Each different radio signal uses a different wave frequency and that is how they are all separated </a:t>
            </a:r>
            <a:endParaRPr lang="en-IN" dirty="0"/>
          </a:p>
        </p:txBody>
      </p:sp>
    </p:spTree>
    <p:extLst>
      <p:ext uri="{BB962C8B-B14F-4D97-AF65-F5344CB8AC3E}">
        <p14:creationId xmlns:p14="http://schemas.microsoft.com/office/powerpoint/2010/main" val="1753959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 of Radio Wave Frequency</a:t>
            </a:r>
            <a:endParaRPr lang="en-IN" dirty="0"/>
          </a:p>
        </p:txBody>
      </p:sp>
      <p:sp>
        <p:nvSpPr>
          <p:cNvPr id="3" name="Content Placeholder 2"/>
          <p:cNvSpPr>
            <a:spLocks noGrp="1"/>
          </p:cNvSpPr>
          <p:nvPr>
            <p:ph idx="1"/>
          </p:nvPr>
        </p:nvSpPr>
        <p:spPr/>
        <p:txBody>
          <a:bodyPr>
            <a:normAutofit fontScale="92500"/>
          </a:bodyPr>
          <a:lstStyle/>
          <a:p>
            <a:r>
              <a:rPr lang="en-US" dirty="0" smtClean="0"/>
              <a:t>Radio wave transmission offers mobility</a:t>
            </a:r>
          </a:p>
          <a:p>
            <a:r>
              <a:rPr lang="en-US" dirty="0" smtClean="0"/>
              <a:t>It proves cheaper than digging trenches for laying cables and maintaining repeaters and cables if cable gets broken by a variety of causes</a:t>
            </a:r>
          </a:p>
          <a:p>
            <a:r>
              <a:rPr lang="en-US" dirty="0" smtClean="0"/>
              <a:t>It offers freedom from land acquisition rights that are required for laying or </a:t>
            </a:r>
            <a:r>
              <a:rPr lang="en-US" dirty="0" err="1" smtClean="0"/>
              <a:t>reparing</a:t>
            </a:r>
            <a:r>
              <a:rPr lang="en-US" dirty="0" smtClean="0"/>
              <a:t> the cables</a:t>
            </a:r>
          </a:p>
          <a:p>
            <a:r>
              <a:rPr lang="en-US" dirty="0" smtClean="0"/>
              <a:t>It offers ease of communication over different places</a:t>
            </a:r>
            <a:endParaRPr lang="en-IN" dirty="0"/>
          </a:p>
        </p:txBody>
      </p:sp>
    </p:spTree>
    <p:extLst>
      <p:ext uri="{BB962C8B-B14F-4D97-AF65-F5344CB8AC3E}">
        <p14:creationId xmlns:p14="http://schemas.microsoft.com/office/powerpoint/2010/main" val="328280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Disadvantages </a:t>
            </a:r>
            <a:r>
              <a:rPr lang="en-US" dirty="0"/>
              <a:t>of Radio Wave Frequency</a:t>
            </a:r>
            <a:endParaRPr lang="en-IN" dirty="0"/>
          </a:p>
        </p:txBody>
      </p:sp>
      <p:sp>
        <p:nvSpPr>
          <p:cNvPr id="3" name="Content Placeholder 2"/>
          <p:cNvSpPr>
            <a:spLocks noGrp="1"/>
          </p:cNvSpPr>
          <p:nvPr>
            <p:ph idx="1"/>
          </p:nvPr>
        </p:nvSpPr>
        <p:spPr/>
        <p:txBody>
          <a:bodyPr/>
          <a:lstStyle/>
          <a:p>
            <a:r>
              <a:rPr lang="en-US" dirty="0" smtClean="0"/>
              <a:t>Radio waves communication is an insecure communication</a:t>
            </a:r>
          </a:p>
          <a:p>
            <a:r>
              <a:rPr lang="en-US" dirty="0" smtClean="0"/>
              <a:t>Radio waves propagation is to rains thunderstorms</a:t>
            </a:r>
          </a:p>
          <a:p>
            <a:r>
              <a:rPr lang="en-US" dirty="0" smtClean="0"/>
              <a:t>At low frequency, signal passes through obstacles and power fails off</a:t>
            </a:r>
            <a:endParaRPr lang="en-IN" dirty="0"/>
          </a:p>
        </p:txBody>
      </p:sp>
    </p:spTree>
    <p:extLst>
      <p:ext uri="{BB962C8B-B14F-4D97-AF65-F5344CB8AC3E}">
        <p14:creationId xmlns:p14="http://schemas.microsoft.com/office/powerpoint/2010/main" val="4023837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Satellite</a:t>
            </a:r>
            <a:endParaRPr lang="en-IN" dirty="0"/>
          </a:p>
        </p:txBody>
      </p:sp>
      <p:sp>
        <p:nvSpPr>
          <p:cNvPr id="3" name="Content Placeholder 2"/>
          <p:cNvSpPr>
            <a:spLocks noGrp="1"/>
          </p:cNvSpPr>
          <p:nvPr>
            <p:ph idx="1"/>
          </p:nvPr>
        </p:nvSpPr>
        <p:spPr>
          <a:xfrm>
            <a:off x="457200" y="838200"/>
            <a:ext cx="8229600" cy="6019800"/>
          </a:xfrm>
        </p:spPr>
        <p:txBody>
          <a:bodyPr>
            <a:normAutofit fontScale="92500" lnSpcReduction="20000"/>
          </a:bodyPr>
          <a:lstStyle/>
          <a:p>
            <a:r>
              <a:rPr lang="en-US" dirty="0" smtClean="0"/>
              <a:t>It is simply the communication of satellite in space with large numbers if earth stations on the ground. Users are the ones who generate signals which is processed at the earth station and transmitted to the satellite through dish </a:t>
            </a:r>
            <a:r>
              <a:rPr lang="en-US" dirty="0" err="1" smtClean="0"/>
              <a:t>antenas</a:t>
            </a:r>
            <a:r>
              <a:rPr lang="en-US" dirty="0" smtClean="0"/>
              <a:t>. In satellite communication, the earth stations consist of a satellite dish that functions as an </a:t>
            </a:r>
            <a:r>
              <a:rPr lang="en-US" dirty="0" err="1" smtClean="0"/>
              <a:t>antena</a:t>
            </a:r>
            <a:r>
              <a:rPr lang="en-US" dirty="0" smtClean="0"/>
              <a:t> and communication equipment to transmit and receive data from satellites passing overhead. These satellites act as a relay station for communication signals. The satellite accepts data/signal transmitted from an earth station, amplify them and retransmit them to another earth station. Using such a setup, data can be transmitted to the other side of the earth in only one step</a:t>
            </a:r>
            <a:endParaRPr lang="en-IN" dirty="0"/>
          </a:p>
        </p:txBody>
      </p:sp>
    </p:spTree>
    <p:extLst>
      <p:ext uri="{BB962C8B-B14F-4D97-AF65-F5344CB8AC3E}">
        <p14:creationId xmlns:p14="http://schemas.microsoft.com/office/powerpoint/2010/main" val="1013717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US" dirty="0" smtClean="0"/>
              <a:t>Advantages of satellite communication</a:t>
            </a:r>
            <a:endParaRPr lang="en-IN" dirty="0"/>
          </a:p>
        </p:txBody>
      </p:sp>
      <p:sp>
        <p:nvSpPr>
          <p:cNvPr id="3" name="Content Placeholder 2"/>
          <p:cNvSpPr>
            <a:spLocks noGrp="1"/>
          </p:cNvSpPr>
          <p:nvPr>
            <p:ph idx="1"/>
          </p:nvPr>
        </p:nvSpPr>
        <p:spPr>
          <a:xfrm>
            <a:off x="457200" y="990600"/>
            <a:ext cx="8229600" cy="5135563"/>
          </a:xfrm>
        </p:spPr>
        <p:txBody>
          <a:bodyPr>
            <a:normAutofit fontScale="92500"/>
          </a:bodyPr>
          <a:lstStyle/>
          <a:p>
            <a:r>
              <a:rPr lang="en-US" dirty="0" smtClean="0"/>
              <a:t>The area coverage through satellite transmission is quiet large</a:t>
            </a:r>
          </a:p>
          <a:p>
            <a:r>
              <a:rPr lang="en-US" dirty="0" smtClean="0"/>
              <a:t>The lying and maintenance of inter continental cables is expensive and this is where the satellite proves to be the best alternative</a:t>
            </a:r>
          </a:p>
          <a:p>
            <a:r>
              <a:rPr lang="en-US" dirty="0" smtClean="0"/>
              <a:t>The heavy users of inter continental traffic make the satellite commercially attractive</a:t>
            </a:r>
          </a:p>
          <a:p>
            <a:r>
              <a:rPr lang="en-US" dirty="0" smtClean="0"/>
              <a:t>Satellite can cover large areas of the earth. This is particularly useful for </a:t>
            </a:r>
            <a:r>
              <a:rPr lang="en-US" dirty="0" err="1" smtClean="0"/>
              <a:t>sparcely</a:t>
            </a:r>
            <a:r>
              <a:rPr lang="en-US" dirty="0" smtClean="0"/>
              <a:t> populated areas </a:t>
            </a:r>
          </a:p>
          <a:p>
            <a:endParaRPr lang="en-IN" dirty="0"/>
          </a:p>
        </p:txBody>
      </p:sp>
    </p:spTree>
    <p:extLst>
      <p:ext uri="{BB962C8B-B14F-4D97-AF65-F5344CB8AC3E}">
        <p14:creationId xmlns:p14="http://schemas.microsoft.com/office/powerpoint/2010/main" val="33464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p:cNvSpPr>
            <a:spLocks noGrp="1"/>
          </p:cNvSpPr>
          <p:nvPr>
            <p:ph idx="1"/>
          </p:nvPr>
        </p:nvSpPr>
        <p:spPr>
          <a:xfrm>
            <a:off x="457200" y="914400"/>
            <a:ext cx="8229600" cy="5211763"/>
          </a:xfrm>
        </p:spPr>
        <p:txBody>
          <a:bodyPr/>
          <a:lstStyle/>
          <a:p>
            <a:r>
              <a:rPr lang="en-US" dirty="0" smtClean="0"/>
              <a:t>To improve communication speed and accuracy:</a:t>
            </a:r>
          </a:p>
          <a:p>
            <a:r>
              <a:rPr lang="en-US" dirty="0" smtClean="0"/>
              <a:t>It is possible that the mail from one place to another would take several days. We can send the message speedily through networking</a:t>
            </a:r>
          </a:p>
          <a:p>
            <a:endParaRPr lang="en-IN" dirty="0"/>
          </a:p>
        </p:txBody>
      </p:sp>
    </p:spTree>
    <p:extLst>
      <p:ext uri="{BB962C8B-B14F-4D97-AF65-F5344CB8AC3E}">
        <p14:creationId xmlns:p14="http://schemas.microsoft.com/office/powerpoint/2010/main" val="230025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71600"/>
          </a:xfrm>
        </p:spPr>
        <p:txBody>
          <a:bodyPr>
            <a:normAutofit fontScale="90000"/>
          </a:bodyPr>
          <a:lstStyle/>
          <a:p>
            <a:r>
              <a:rPr lang="en-US" dirty="0" smtClean="0"/>
              <a:t>Disadvantages </a:t>
            </a:r>
            <a:r>
              <a:rPr lang="en-US" dirty="0"/>
              <a:t>of satellite communication</a:t>
            </a:r>
            <a:endParaRPr lang="en-IN" dirty="0"/>
          </a:p>
        </p:txBody>
      </p:sp>
      <p:sp>
        <p:nvSpPr>
          <p:cNvPr id="3" name="Content Placeholder 2"/>
          <p:cNvSpPr>
            <a:spLocks noGrp="1"/>
          </p:cNvSpPr>
          <p:nvPr>
            <p:ph idx="1"/>
          </p:nvPr>
        </p:nvSpPr>
        <p:spPr>
          <a:xfrm>
            <a:off x="457200" y="1371600"/>
            <a:ext cx="8229600" cy="4754563"/>
          </a:xfrm>
        </p:spPr>
        <p:txBody>
          <a:bodyPr/>
          <a:lstStyle/>
          <a:p>
            <a:r>
              <a:rPr lang="en-US" dirty="0" smtClean="0"/>
              <a:t>Launching satellites into orbit is costly</a:t>
            </a:r>
          </a:p>
          <a:p>
            <a:r>
              <a:rPr lang="en-US" dirty="0" smtClean="0"/>
              <a:t>Technological limitation preventing the deployment of large high gain </a:t>
            </a:r>
            <a:r>
              <a:rPr lang="en-US" dirty="0" err="1" smtClean="0"/>
              <a:t>antenas</a:t>
            </a:r>
            <a:r>
              <a:rPr lang="en-US" dirty="0" smtClean="0"/>
              <a:t> on the satellite platform</a:t>
            </a:r>
          </a:p>
          <a:p>
            <a:r>
              <a:rPr lang="en-US" dirty="0" smtClean="0"/>
              <a:t>Overcrowding of available bandwidth due to low </a:t>
            </a:r>
            <a:r>
              <a:rPr lang="en-US" dirty="0" err="1" smtClean="0"/>
              <a:t>antena</a:t>
            </a:r>
            <a:r>
              <a:rPr lang="en-US" dirty="0" smtClean="0"/>
              <a:t> gains</a:t>
            </a:r>
          </a:p>
          <a:p>
            <a:r>
              <a:rPr lang="en-US" dirty="0" smtClean="0"/>
              <a:t>High atmospheric zones 30 </a:t>
            </a:r>
            <a:r>
              <a:rPr lang="en-US" dirty="0" err="1" smtClean="0"/>
              <a:t>giga</a:t>
            </a:r>
            <a:r>
              <a:rPr lang="en-US" dirty="0" smtClean="0"/>
              <a:t> height limits carrying frequencies</a:t>
            </a:r>
            <a:endParaRPr lang="en-IN" dirty="0"/>
          </a:p>
        </p:txBody>
      </p:sp>
    </p:spTree>
    <p:extLst>
      <p:ext uri="{BB962C8B-B14F-4D97-AF65-F5344CB8AC3E}">
        <p14:creationId xmlns:p14="http://schemas.microsoft.com/office/powerpoint/2010/main" val="223242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Devices</a:t>
            </a:r>
            <a:endParaRPr lang="en-US" dirty="0"/>
          </a:p>
        </p:txBody>
      </p:sp>
      <p:sp>
        <p:nvSpPr>
          <p:cNvPr id="3" name="Content Placeholder 2"/>
          <p:cNvSpPr>
            <a:spLocks noGrp="1"/>
          </p:cNvSpPr>
          <p:nvPr>
            <p:ph idx="1"/>
          </p:nvPr>
        </p:nvSpPr>
        <p:spPr/>
        <p:txBody>
          <a:bodyPr/>
          <a:lstStyle/>
          <a:p>
            <a:r>
              <a:rPr lang="en-US" dirty="0" smtClean="0"/>
              <a:t>Are components used to connect computers or other electronic devices together so that they can share files or resources like printers or a fax machine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modem</a:t>
            </a:r>
            <a:endParaRPr lang="en-US" dirty="0"/>
          </a:p>
        </p:txBody>
      </p:sp>
      <p:sp>
        <p:nvSpPr>
          <p:cNvPr id="3" name="Content Placeholder 2"/>
          <p:cNvSpPr>
            <a:spLocks noGrp="1"/>
          </p:cNvSpPr>
          <p:nvPr>
            <p:ph idx="1"/>
          </p:nvPr>
        </p:nvSpPr>
        <p:spPr>
          <a:xfrm>
            <a:off x="457200" y="1600200"/>
            <a:ext cx="8229600" cy="4876800"/>
          </a:xfrm>
        </p:spPr>
        <p:txBody>
          <a:bodyPr>
            <a:normAutofit fontScale="92500"/>
          </a:bodyPr>
          <a:lstStyle/>
          <a:p>
            <a:r>
              <a:rPr lang="en-US" dirty="0" smtClean="0"/>
              <a:t>Ordinary telephone lines cannot carry digital information, a modem changes the digital data from computers  to analog data, a format that can be carried by a telephone line. In a similar manner, the modem receiving the call then changes the analog signal back into digital data that the computer can digest. This shift of digital data into analog data and back again allows two computers to speak with one another called modulation and demodulations (MODEM)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Card</a:t>
            </a:r>
            <a:endParaRPr lang="en-US" dirty="0"/>
          </a:p>
        </p:txBody>
      </p:sp>
      <p:sp>
        <p:nvSpPr>
          <p:cNvPr id="3" name="Content Placeholder 2"/>
          <p:cNvSpPr>
            <a:spLocks noGrp="1"/>
          </p:cNvSpPr>
          <p:nvPr>
            <p:ph idx="1"/>
          </p:nvPr>
        </p:nvSpPr>
        <p:spPr/>
        <p:txBody>
          <a:bodyPr/>
          <a:lstStyle/>
          <a:p>
            <a:r>
              <a:rPr lang="en-US" dirty="0" smtClean="0"/>
              <a:t>A type of LAN which uses a simple twisted pair cable to connect the computer to the network. That is the name ‘</a:t>
            </a:r>
            <a:r>
              <a:rPr lang="en-US" dirty="0" err="1" smtClean="0"/>
              <a:t>ethernet</a:t>
            </a:r>
            <a:r>
              <a:rPr lang="en-US" dirty="0" smtClean="0"/>
              <a:t>’ refers to the cable. When a station wants to transmit, it listens to the cable. If the cable is busy, the station waits until it goes idle, otherwise it transmits immediately</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a:t>
            </a:r>
            <a:endParaRPr lang="en-US" dirty="0"/>
          </a:p>
        </p:txBody>
      </p:sp>
      <p:sp>
        <p:nvSpPr>
          <p:cNvPr id="3" name="Content Placeholder 2"/>
          <p:cNvSpPr>
            <a:spLocks noGrp="1"/>
          </p:cNvSpPr>
          <p:nvPr>
            <p:ph idx="1"/>
          </p:nvPr>
        </p:nvSpPr>
        <p:spPr/>
        <p:txBody>
          <a:bodyPr>
            <a:normAutofit lnSpcReduction="10000"/>
          </a:bodyPr>
          <a:lstStyle/>
          <a:p>
            <a:r>
              <a:rPr lang="en-US" dirty="0" smtClean="0"/>
              <a:t>A hub is a network device which enables more that one computer to interconnect on a network. </a:t>
            </a:r>
          </a:p>
          <a:p>
            <a:pPr lvl="7"/>
            <a:r>
              <a:rPr lang="en-US" dirty="0" smtClean="0"/>
              <a:t>Or</a:t>
            </a:r>
          </a:p>
          <a:p>
            <a:r>
              <a:rPr lang="en-US" dirty="0" smtClean="0"/>
              <a:t>A hub is a network device that used to connect several computers together</a:t>
            </a:r>
          </a:p>
          <a:p>
            <a:endParaRPr lang="en-US" dirty="0" smtClean="0"/>
          </a:p>
          <a:p>
            <a:r>
              <a:rPr lang="en-US" dirty="0" smtClean="0"/>
              <a:t>There are two types of hubs; active and passive</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r>
              <a:rPr lang="en-US" dirty="0" smtClean="0"/>
              <a:t>There are two types of </a:t>
            </a:r>
            <a:r>
              <a:rPr lang="en-US" dirty="0" err="1" smtClean="0"/>
              <a:t>hubs,active</a:t>
            </a:r>
            <a:r>
              <a:rPr lang="en-US" dirty="0" smtClean="0"/>
              <a:t> hub and passive hub.</a:t>
            </a:r>
          </a:p>
          <a:p>
            <a:endParaRPr lang="en-US" dirty="0" smtClean="0"/>
          </a:p>
          <a:p>
            <a:r>
              <a:rPr lang="en-US" dirty="0" smtClean="0"/>
              <a:t>The active hub electrically amplifies the signal as it moves from one connected device to another. Active concentrators are used like repeaters to extend the length of a network.</a:t>
            </a:r>
          </a:p>
          <a:p>
            <a:endParaRPr lang="en-US" dirty="0" smtClean="0"/>
          </a:p>
          <a:p>
            <a:r>
              <a:rPr lang="en-US" dirty="0" smtClean="0"/>
              <a:t>The active hub can be cascaded to connect eight </a:t>
            </a:r>
            <a:r>
              <a:rPr lang="en-US" dirty="0" err="1" smtClean="0"/>
              <a:t>connections.The</a:t>
            </a:r>
            <a:r>
              <a:rPr lang="en-US" dirty="0" smtClean="0"/>
              <a:t> maximum distance covered by an active hub is about 2000ft.</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In a passive </a:t>
            </a:r>
            <a:r>
              <a:rPr lang="en-US" dirty="0" err="1" smtClean="0"/>
              <a:t>hub,it</a:t>
            </a:r>
            <a:r>
              <a:rPr lang="en-US" dirty="0" smtClean="0"/>
              <a:t> is a passive distribution point which does not use power or active devices in a network to connect </a:t>
            </a:r>
            <a:r>
              <a:rPr lang="en-US" dirty="0" err="1" smtClean="0"/>
              <a:t>upto</a:t>
            </a:r>
            <a:r>
              <a:rPr lang="en-US" dirty="0" smtClean="0"/>
              <a:t> 4 nodes within a very short distance.</a:t>
            </a:r>
          </a:p>
          <a:p>
            <a:endParaRPr lang="en-US" dirty="0" smtClean="0"/>
          </a:p>
          <a:p>
            <a:r>
              <a:rPr lang="en-US" dirty="0" smtClean="0"/>
              <a:t>The maximum distance covered by a passive hub is about 300 ft.</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Switch</a:t>
            </a:r>
            <a:endParaRPr lang="en-US" dirty="0"/>
          </a:p>
        </p:txBody>
      </p:sp>
      <p:sp>
        <p:nvSpPr>
          <p:cNvPr id="3" name="Content Placeholder 2"/>
          <p:cNvSpPr>
            <a:spLocks noGrp="1"/>
          </p:cNvSpPr>
          <p:nvPr>
            <p:ph idx="1"/>
          </p:nvPr>
        </p:nvSpPr>
        <p:spPr>
          <a:xfrm>
            <a:off x="457200" y="990600"/>
            <a:ext cx="8229600" cy="5135563"/>
          </a:xfrm>
        </p:spPr>
        <p:txBody>
          <a:bodyPr/>
          <a:lstStyle/>
          <a:p>
            <a:r>
              <a:rPr lang="en-US" dirty="0" smtClean="0"/>
              <a:t>A switch is a network device which is used to interconnect computers and/or devices on a network.</a:t>
            </a:r>
          </a:p>
          <a:p>
            <a:endParaRPr lang="en-US" dirty="0" smtClean="0"/>
          </a:p>
          <a:p>
            <a:r>
              <a:rPr lang="en-US" dirty="0" smtClean="0"/>
              <a:t>They are relatively inexpensive and offer better performance than a hub.</a:t>
            </a:r>
          </a:p>
          <a:p>
            <a:endParaRPr lang="en-US" dirty="0" smtClean="0"/>
          </a:p>
          <a:p>
            <a:r>
              <a:rPr lang="en-US" dirty="0" smtClean="0"/>
              <a:t>The switch </a:t>
            </a:r>
            <a:r>
              <a:rPr lang="en-US" dirty="0" err="1" smtClean="0"/>
              <a:t>fileters</a:t>
            </a:r>
            <a:r>
              <a:rPr lang="en-US" dirty="0" smtClean="0"/>
              <a:t> and forwards data packets across networks.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A switch is a device that is used to segment network into different sub-networks.</a:t>
            </a:r>
          </a:p>
          <a:p>
            <a:endParaRPr lang="en-US" dirty="0" smtClean="0"/>
          </a:p>
          <a:p>
            <a:r>
              <a:rPr lang="en-US" dirty="0" smtClean="0"/>
              <a:t>Segmenting the network into smaller sub-net prevents traffic overloading in a </a:t>
            </a:r>
            <a:r>
              <a:rPr lang="en-US" dirty="0" err="1" smtClean="0"/>
              <a:t>network,when</a:t>
            </a:r>
            <a:r>
              <a:rPr lang="en-US" dirty="0" smtClean="0"/>
              <a:t> a switch receives a data </a:t>
            </a:r>
            <a:r>
              <a:rPr lang="en-US" dirty="0" err="1" smtClean="0"/>
              <a:t>packet,it</a:t>
            </a:r>
            <a:r>
              <a:rPr lang="en-US" dirty="0" smtClean="0"/>
              <a:t> forwards the packet directly to the </a:t>
            </a:r>
            <a:r>
              <a:rPr lang="en-US" dirty="0" err="1" smtClean="0"/>
              <a:t>recepient</a:t>
            </a:r>
            <a:r>
              <a:rPr lang="en-US" dirty="0" smtClean="0"/>
              <a:t> device by looking up the MAC address.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lnSpcReduction="10000"/>
          </a:bodyPr>
          <a:lstStyle/>
          <a:p>
            <a:r>
              <a:rPr lang="en-US" dirty="0" smtClean="0"/>
              <a:t>Switches have a number of advantages</a:t>
            </a:r>
          </a:p>
          <a:p>
            <a:endParaRPr lang="en-US" dirty="0" smtClean="0"/>
          </a:p>
          <a:p>
            <a:r>
              <a:rPr lang="en-US" dirty="0" smtClean="0"/>
              <a:t>1)It allows dozens of devices to connect</a:t>
            </a:r>
          </a:p>
          <a:p>
            <a:r>
              <a:rPr lang="en-US" dirty="0" smtClean="0"/>
              <a:t>2)It keeps traffic between two devices from getting in the way of other devices using same network.</a:t>
            </a:r>
          </a:p>
          <a:p>
            <a:r>
              <a:rPr lang="en-US" dirty="0" smtClean="0"/>
              <a:t>3)It allows control of who has access to various parts of the network.</a:t>
            </a:r>
          </a:p>
          <a:p>
            <a:r>
              <a:rPr lang="en-US" dirty="0" smtClean="0"/>
              <a:t>4)It allows you to monitor usage.</a:t>
            </a:r>
          </a:p>
          <a:p>
            <a:r>
              <a:rPr lang="en-US" dirty="0" smtClean="0"/>
              <a:t>5)It allows communication (within your network) that is even faster than the internet.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IN" dirty="0"/>
          </a:p>
        </p:txBody>
      </p:sp>
      <p:sp>
        <p:nvSpPr>
          <p:cNvPr id="3" name="Content Placeholder 2"/>
          <p:cNvSpPr>
            <a:spLocks noGrp="1"/>
          </p:cNvSpPr>
          <p:nvPr>
            <p:ph idx="1"/>
          </p:nvPr>
        </p:nvSpPr>
        <p:spPr>
          <a:xfrm>
            <a:off x="457200" y="1219200"/>
            <a:ext cx="8229600" cy="4906963"/>
          </a:xfrm>
        </p:spPr>
        <p:txBody>
          <a:bodyPr/>
          <a:lstStyle/>
          <a:p>
            <a:r>
              <a:rPr lang="en-US" dirty="0" smtClean="0"/>
              <a:t>To reduce cost of data transfer:</a:t>
            </a:r>
          </a:p>
          <a:p>
            <a:r>
              <a:rPr lang="en-US" dirty="0" smtClean="0"/>
              <a:t>Computer is a cheaper way to transfer data. So with the help of a computer, we can reduce the cost </a:t>
            </a:r>
            <a:r>
              <a:rPr lang="en-US" dirty="0" err="1" smtClean="0"/>
              <a:t>ofdata</a:t>
            </a:r>
            <a:r>
              <a:rPr lang="en-US" dirty="0" smtClean="0"/>
              <a:t> transfer</a:t>
            </a:r>
            <a:endParaRPr lang="en-IN" dirty="0"/>
          </a:p>
        </p:txBody>
      </p:sp>
    </p:spTree>
    <p:extLst>
      <p:ext uri="{BB962C8B-B14F-4D97-AF65-F5344CB8AC3E}">
        <p14:creationId xmlns:p14="http://schemas.microsoft.com/office/powerpoint/2010/main" val="27301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Repeater</a:t>
            </a:r>
            <a:endParaRPr lang="en-US" dirty="0"/>
          </a:p>
        </p:txBody>
      </p:sp>
      <p:sp>
        <p:nvSpPr>
          <p:cNvPr id="3" name="Content Placeholder 2"/>
          <p:cNvSpPr>
            <a:spLocks noGrp="1"/>
          </p:cNvSpPr>
          <p:nvPr>
            <p:ph idx="1"/>
          </p:nvPr>
        </p:nvSpPr>
        <p:spPr/>
        <p:txBody>
          <a:bodyPr/>
          <a:lstStyle/>
          <a:p>
            <a:r>
              <a:rPr lang="en-US" dirty="0" smtClean="0"/>
              <a:t>Repeater is a device that amplifies a signal being transmitted on the </a:t>
            </a:r>
            <a:r>
              <a:rPr lang="en-US" dirty="0" err="1" smtClean="0"/>
              <a:t>network.It</a:t>
            </a:r>
            <a:r>
              <a:rPr lang="en-US" dirty="0" smtClean="0"/>
              <a:t> is used in long network lines which exceed the maximum rated distance for a single run.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Sometimes the signals on the internet become weaker before reaching the destination node.</a:t>
            </a:r>
          </a:p>
          <a:p>
            <a:endParaRPr lang="en-US" dirty="0" smtClean="0"/>
          </a:p>
          <a:p>
            <a:r>
              <a:rPr lang="en-US" dirty="0" smtClean="0"/>
              <a:t>Repeater is used to regenerate data and voice </a:t>
            </a:r>
            <a:r>
              <a:rPr lang="en-US" dirty="0" err="1" smtClean="0"/>
              <a:t>signals.Repeater</a:t>
            </a:r>
            <a:r>
              <a:rPr lang="en-US" dirty="0" smtClean="0"/>
              <a:t> reads the incoming </a:t>
            </a:r>
            <a:r>
              <a:rPr lang="en-US" dirty="0" err="1" smtClean="0"/>
              <a:t>packet,amplifies</a:t>
            </a:r>
            <a:r>
              <a:rPr lang="en-US" dirty="0" smtClean="0"/>
              <a:t> it and transmits it to another segment of network.</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Bridge</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A bridge is used to connect two LAN’s </a:t>
            </a:r>
            <a:r>
              <a:rPr lang="en-US" dirty="0" err="1" smtClean="0"/>
              <a:t>whwich</a:t>
            </a:r>
            <a:r>
              <a:rPr lang="en-US" dirty="0" smtClean="0"/>
              <a:t> are physically </a:t>
            </a:r>
            <a:r>
              <a:rPr lang="en-US" dirty="0" err="1" smtClean="0"/>
              <a:t>seperated</a:t>
            </a:r>
            <a:r>
              <a:rPr lang="en-US" dirty="0" smtClean="0"/>
              <a:t> but logically </a:t>
            </a:r>
            <a:r>
              <a:rPr lang="en-US" dirty="0" err="1" smtClean="0"/>
              <a:t>same.Thus</a:t>
            </a:r>
            <a:r>
              <a:rPr lang="en-US" dirty="0" smtClean="0"/>
              <a:t> a bridge is used to connect LAN”s of the same type.</a:t>
            </a:r>
          </a:p>
          <a:p>
            <a:endParaRPr lang="en-US" dirty="0" smtClean="0"/>
          </a:p>
          <a:p>
            <a:r>
              <a:rPr lang="en-US" dirty="0" smtClean="0"/>
              <a:t>Everything on them is identical except the hardware system .</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When two LAN’s are connected by a </a:t>
            </a:r>
            <a:r>
              <a:rPr lang="en-US" dirty="0" err="1" smtClean="0"/>
              <a:t>bridge,we</a:t>
            </a:r>
            <a:r>
              <a:rPr lang="en-US" dirty="0" smtClean="0"/>
              <a:t> can transmit information from one LAN to another through bridge.</a:t>
            </a:r>
          </a:p>
          <a:p>
            <a:endParaRPr lang="en-US" dirty="0" smtClean="0"/>
          </a:p>
          <a:p>
            <a:r>
              <a:rPr lang="en-US" dirty="0" smtClean="0"/>
              <a:t>A bridge between two LAN’s receives messages from both </a:t>
            </a:r>
            <a:r>
              <a:rPr lang="en-US" dirty="0" err="1" smtClean="0"/>
              <a:t>networks,checks</a:t>
            </a:r>
            <a:r>
              <a:rPr lang="en-US" dirty="0" smtClean="0"/>
              <a:t> their destination and transmits the message to the required LAN.</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ROUTER</a:t>
            </a:r>
            <a:endParaRPr lang="en-US" dirty="0"/>
          </a:p>
        </p:txBody>
      </p:sp>
      <p:sp>
        <p:nvSpPr>
          <p:cNvPr id="3" name="Content Placeholder 2"/>
          <p:cNvSpPr>
            <a:spLocks noGrp="1"/>
          </p:cNvSpPr>
          <p:nvPr>
            <p:ph idx="1"/>
          </p:nvPr>
        </p:nvSpPr>
        <p:spPr>
          <a:xfrm>
            <a:off x="457200" y="1066800"/>
            <a:ext cx="8229600" cy="5059363"/>
          </a:xfrm>
        </p:spPr>
        <p:txBody>
          <a:bodyPr>
            <a:normAutofit lnSpcReduction="10000"/>
          </a:bodyPr>
          <a:lstStyle/>
          <a:p>
            <a:r>
              <a:rPr lang="en-US" dirty="0" smtClean="0"/>
              <a:t>A router is a networking device that connects two computer networks.</a:t>
            </a:r>
          </a:p>
          <a:p>
            <a:endParaRPr lang="en-US" dirty="0" smtClean="0"/>
          </a:p>
          <a:p>
            <a:r>
              <a:rPr lang="en-US" dirty="0" smtClean="0"/>
              <a:t>On network it is not necessary that all packets will follow the same path from source to destination.</a:t>
            </a:r>
          </a:p>
          <a:p>
            <a:endParaRPr lang="en-US" dirty="0" smtClean="0"/>
          </a:p>
          <a:p>
            <a:r>
              <a:rPr lang="en-US" dirty="0" smtClean="0"/>
              <a:t>A router is a special purpose device that handles the connection between two or more networks.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A router connects two logically and physically different networks .</a:t>
            </a:r>
          </a:p>
          <a:p>
            <a:endParaRPr lang="en-US" dirty="0" smtClean="0"/>
          </a:p>
          <a:p>
            <a:r>
              <a:rPr lang="en-US" dirty="0" smtClean="0"/>
              <a:t>A router finds the IP address of the next router and the data is sent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Gateway</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A gateway device connects the LAN with the </a:t>
            </a:r>
            <a:r>
              <a:rPr lang="en-US" dirty="0" err="1" smtClean="0"/>
              <a:t>internet.A</a:t>
            </a:r>
            <a:r>
              <a:rPr lang="en-US" dirty="0" smtClean="0"/>
              <a:t> gateway is directly exposed to the </a:t>
            </a:r>
            <a:r>
              <a:rPr lang="en-US" dirty="0" err="1" smtClean="0"/>
              <a:t>internet,so</a:t>
            </a:r>
            <a:r>
              <a:rPr lang="en-US" dirty="0" smtClean="0"/>
              <a:t> it should be securely configured and in and </a:t>
            </a:r>
            <a:r>
              <a:rPr lang="en-US" dirty="0" err="1" smtClean="0"/>
              <a:t>aout</a:t>
            </a:r>
            <a:r>
              <a:rPr lang="en-US" dirty="0" smtClean="0"/>
              <a:t> traffic </a:t>
            </a:r>
            <a:r>
              <a:rPr lang="en-US" dirty="0" err="1" smtClean="0"/>
              <a:t>shoud</a:t>
            </a:r>
            <a:r>
              <a:rPr lang="en-US" dirty="0" smtClean="0"/>
              <a:t> be monitored.</a:t>
            </a:r>
          </a:p>
          <a:p>
            <a:endParaRPr lang="en-US" dirty="0" smtClean="0"/>
          </a:p>
          <a:p>
            <a:r>
              <a:rPr lang="en-US" dirty="0" smtClean="0"/>
              <a:t>A gateway device connects </a:t>
            </a:r>
            <a:r>
              <a:rPr lang="en-US" b="1" i="1" dirty="0" smtClean="0"/>
              <a:t>dissimilar networks </a:t>
            </a:r>
            <a:r>
              <a:rPr lang="en-US" dirty="0" smtClean="0"/>
              <a:t>which operate at the highest layer of network abstraction.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0"/>
            <a:ext cx="4040188" cy="457200"/>
          </a:xfrm>
        </p:spPr>
        <p:txBody>
          <a:bodyPr/>
          <a:lstStyle/>
          <a:p>
            <a:pPr algn="ctr"/>
            <a:r>
              <a:rPr lang="en-US" dirty="0" smtClean="0"/>
              <a:t>Switch		</a:t>
            </a:r>
            <a:endParaRPr lang="en-IN" dirty="0"/>
          </a:p>
        </p:txBody>
      </p:sp>
      <p:sp>
        <p:nvSpPr>
          <p:cNvPr id="4" name="Content Placeholder 3"/>
          <p:cNvSpPr>
            <a:spLocks noGrp="1"/>
          </p:cNvSpPr>
          <p:nvPr>
            <p:ph sz="half" idx="2"/>
          </p:nvPr>
        </p:nvSpPr>
        <p:spPr>
          <a:xfrm>
            <a:off x="457200" y="533400"/>
            <a:ext cx="4040188" cy="6324600"/>
          </a:xfrm>
        </p:spPr>
        <p:txBody>
          <a:bodyPr>
            <a:normAutofit fontScale="92500"/>
          </a:bodyPr>
          <a:lstStyle/>
          <a:p>
            <a:r>
              <a:rPr lang="en-US" dirty="0" smtClean="0"/>
              <a:t>A switch is more sophisticated network device and more expensive than a hub.</a:t>
            </a:r>
          </a:p>
          <a:p>
            <a:endParaRPr lang="en-US" dirty="0" smtClean="0"/>
          </a:p>
          <a:p>
            <a:r>
              <a:rPr lang="en-US" dirty="0" smtClean="0"/>
              <a:t>A switch is an intelligent </a:t>
            </a:r>
            <a:r>
              <a:rPr lang="en-US" dirty="0" err="1" smtClean="0"/>
              <a:t>device.It</a:t>
            </a:r>
            <a:r>
              <a:rPr lang="en-US" dirty="0" smtClean="0"/>
              <a:t> transmits the data packets from the source computer to only those network computers to which the data packets are originally intended.</a:t>
            </a:r>
          </a:p>
          <a:p>
            <a:r>
              <a:rPr lang="en-US" dirty="0" smtClean="0"/>
              <a:t>Network security is much better with the use of switch as compared to a hub.</a:t>
            </a:r>
          </a:p>
          <a:p>
            <a:r>
              <a:rPr lang="en-US" dirty="0" smtClean="0"/>
              <a:t>There is optimum </a:t>
            </a:r>
            <a:r>
              <a:rPr lang="en-US" dirty="0" err="1" smtClean="0"/>
              <a:t>utilisation</a:t>
            </a:r>
            <a:r>
              <a:rPr lang="en-US" dirty="0" smtClean="0"/>
              <a:t> of network bandwidth incase of switches.</a:t>
            </a:r>
            <a:endParaRPr lang="en-IN" dirty="0"/>
          </a:p>
        </p:txBody>
      </p:sp>
      <p:sp>
        <p:nvSpPr>
          <p:cNvPr id="5" name="Text Placeholder 4"/>
          <p:cNvSpPr>
            <a:spLocks noGrp="1"/>
          </p:cNvSpPr>
          <p:nvPr>
            <p:ph type="body" sz="quarter" idx="3"/>
          </p:nvPr>
        </p:nvSpPr>
        <p:spPr>
          <a:xfrm>
            <a:off x="4670425" y="-14287"/>
            <a:ext cx="4041775" cy="395287"/>
          </a:xfrm>
        </p:spPr>
        <p:txBody>
          <a:bodyPr>
            <a:normAutofit fontScale="92500" lnSpcReduction="10000"/>
          </a:bodyPr>
          <a:lstStyle/>
          <a:p>
            <a:pPr algn="ctr"/>
            <a:r>
              <a:rPr lang="en-US" dirty="0" smtClean="0"/>
              <a:t>Hub</a:t>
            </a:r>
            <a:endParaRPr lang="en-IN" dirty="0"/>
          </a:p>
        </p:txBody>
      </p:sp>
      <p:sp>
        <p:nvSpPr>
          <p:cNvPr id="6" name="Content Placeholder 5"/>
          <p:cNvSpPr>
            <a:spLocks noGrp="1"/>
          </p:cNvSpPr>
          <p:nvPr>
            <p:ph sz="quarter" idx="4"/>
          </p:nvPr>
        </p:nvSpPr>
        <p:spPr>
          <a:xfrm>
            <a:off x="4645025" y="533400"/>
            <a:ext cx="4041775" cy="6324600"/>
          </a:xfrm>
        </p:spPr>
        <p:txBody>
          <a:bodyPr>
            <a:normAutofit fontScale="92500" lnSpcReduction="10000"/>
          </a:bodyPr>
          <a:lstStyle/>
          <a:p>
            <a:r>
              <a:rPr lang="en-US" dirty="0" smtClean="0"/>
              <a:t>A hub is a primitive device and is </a:t>
            </a:r>
            <a:r>
              <a:rPr lang="en-US" dirty="0" err="1" smtClean="0"/>
              <a:t>comparitively</a:t>
            </a:r>
            <a:r>
              <a:rPr lang="en-US" dirty="0" smtClean="0"/>
              <a:t> much cheaper.</a:t>
            </a:r>
          </a:p>
          <a:p>
            <a:endParaRPr lang="en-US" dirty="0" smtClean="0"/>
          </a:p>
          <a:p>
            <a:r>
              <a:rPr lang="en-US" dirty="0" smtClean="0"/>
              <a:t>Hub is a dumb </a:t>
            </a:r>
            <a:r>
              <a:rPr lang="en-US" dirty="0" err="1" smtClean="0"/>
              <a:t>device.It</a:t>
            </a:r>
            <a:r>
              <a:rPr lang="en-US" dirty="0" smtClean="0"/>
              <a:t> broadcasts the data packets to each and every network computer and not just the target computer.</a:t>
            </a:r>
          </a:p>
          <a:p>
            <a:endParaRPr lang="en-US" dirty="0" smtClean="0"/>
          </a:p>
          <a:p>
            <a:r>
              <a:rPr lang="en-US" dirty="0" smtClean="0"/>
              <a:t>Network security is weak in case of hub</a:t>
            </a:r>
          </a:p>
          <a:p>
            <a:endParaRPr lang="en-US" dirty="0" smtClean="0"/>
          </a:p>
          <a:p>
            <a:r>
              <a:rPr lang="en-US" dirty="0" smtClean="0"/>
              <a:t>Due to broadcast </a:t>
            </a:r>
            <a:r>
              <a:rPr lang="en-US" dirty="0" err="1" smtClean="0"/>
              <a:t>mechanism,there</a:t>
            </a:r>
            <a:r>
              <a:rPr lang="en-US" dirty="0" smtClean="0"/>
              <a:t> is </a:t>
            </a:r>
            <a:r>
              <a:rPr lang="en-US" dirty="0" err="1" smtClean="0"/>
              <a:t>unecessary</a:t>
            </a:r>
            <a:r>
              <a:rPr lang="en-US" dirty="0" smtClean="0"/>
              <a:t> wastage of network bandwidth which results in slow operation and data transfer speed.</a:t>
            </a:r>
          </a:p>
        </p:txBody>
      </p:sp>
    </p:spTree>
    <p:extLst>
      <p:ext uri="{BB962C8B-B14F-4D97-AF65-F5344CB8AC3E}">
        <p14:creationId xmlns:p14="http://schemas.microsoft.com/office/powerpoint/2010/main" val="15703544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0"/>
            <a:ext cx="4040188" cy="639762"/>
          </a:xfrm>
        </p:spPr>
        <p:txBody>
          <a:bodyPr/>
          <a:lstStyle/>
          <a:p>
            <a:r>
              <a:rPr lang="en-US" dirty="0" smtClean="0"/>
              <a:t>Router</a:t>
            </a:r>
            <a:endParaRPr lang="en-US" dirty="0"/>
          </a:p>
        </p:txBody>
      </p:sp>
      <p:sp>
        <p:nvSpPr>
          <p:cNvPr id="4" name="Content Placeholder 3"/>
          <p:cNvSpPr>
            <a:spLocks noGrp="1"/>
          </p:cNvSpPr>
          <p:nvPr>
            <p:ph sz="half" idx="2"/>
          </p:nvPr>
        </p:nvSpPr>
        <p:spPr>
          <a:xfrm>
            <a:off x="457200" y="838200"/>
            <a:ext cx="4040188" cy="5287963"/>
          </a:xfrm>
        </p:spPr>
        <p:txBody>
          <a:bodyPr/>
          <a:lstStyle/>
          <a:p>
            <a:r>
              <a:rPr lang="en-US" dirty="0" smtClean="0"/>
              <a:t>Basically a router is used to connect computers belonging to one network with those belonging to other networks. Thus, a router connects two or more different networks</a:t>
            </a:r>
          </a:p>
          <a:p>
            <a:r>
              <a:rPr lang="en-US" dirty="0" smtClean="0"/>
              <a:t>Routers are much more sophisticated and intelligent network devices as compared to switches</a:t>
            </a:r>
          </a:p>
          <a:p>
            <a:r>
              <a:rPr lang="en-US" dirty="0" smtClean="0"/>
              <a:t>Router works on the principle of IP address</a:t>
            </a:r>
            <a:endParaRPr lang="en-US" dirty="0"/>
          </a:p>
        </p:txBody>
      </p:sp>
      <p:sp>
        <p:nvSpPr>
          <p:cNvPr id="5" name="Text Placeholder 4"/>
          <p:cNvSpPr>
            <a:spLocks noGrp="1"/>
          </p:cNvSpPr>
          <p:nvPr>
            <p:ph type="body" sz="quarter" idx="3"/>
          </p:nvPr>
        </p:nvSpPr>
        <p:spPr>
          <a:xfrm>
            <a:off x="4648200" y="0"/>
            <a:ext cx="4041775" cy="639762"/>
          </a:xfrm>
        </p:spPr>
        <p:txBody>
          <a:bodyPr/>
          <a:lstStyle/>
          <a:p>
            <a:r>
              <a:rPr lang="en-US" dirty="0" smtClean="0"/>
              <a:t>Switch</a:t>
            </a:r>
            <a:endParaRPr lang="en-US" dirty="0"/>
          </a:p>
        </p:txBody>
      </p:sp>
      <p:sp>
        <p:nvSpPr>
          <p:cNvPr id="6" name="Content Placeholder 5"/>
          <p:cNvSpPr>
            <a:spLocks noGrp="1"/>
          </p:cNvSpPr>
          <p:nvPr>
            <p:ph sz="quarter" idx="4"/>
          </p:nvPr>
        </p:nvSpPr>
        <p:spPr>
          <a:xfrm>
            <a:off x="4645025" y="838200"/>
            <a:ext cx="4041775" cy="5287963"/>
          </a:xfrm>
        </p:spPr>
        <p:txBody>
          <a:bodyPr/>
          <a:lstStyle/>
          <a:p>
            <a:r>
              <a:rPr lang="en-US" dirty="0" smtClean="0"/>
              <a:t>A switch on the other hand connects different computers within one network</a:t>
            </a:r>
          </a:p>
          <a:p>
            <a:endParaRPr lang="en-US" dirty="0" smtClean="0"/>
          </a:p>
          <a:p>
            <a:endParaRPr lang="en-US" dirty="0" smtClean="0"/>
          </a:p>
          <a:p>
            <a:r>
              <a:rPr lang="en-US" dirty="0" smtClean="0"/>
              <a:t>In comparison with router, they are less sophisticated and less intelligent</a:t>
            </a:r>
          </a:p>
          <a:p>
            <a:endParaRPr lang="en-US" dirty="0" smtClean="0"/>
          </a:p>
          <a:p>
            <a:r>
              <a:rPr lang="en-US" dirty="0" smtClean="0"/>
              <a:t>A switch works on the principle of MAC address</a:t>
            </a:r>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Topologies</a:t>
            </a:r>
            <a:endParaRPr lang="en-US" dirty="0"/>
          </a:p>
        </p:txBody>
      </p:sp>
      <p:sp>
        <p:nvSpPr>
          <p:cNvPr id="3" name="Content Placeholder 2"/>
          <p:cNvSpPr>
            <a:spLocks noGrp="1"/>
          </p:cNvSpPr>
          <p:nvPr>
            <p:ph idx="1"/>
          </p:nvPr>
        </p:nvSpPr>
        <p:spPr/>
        <p:txBody>
          <a:bodyPr/>
          <a:lstStyle/>
          <a:p>
            <a:r>
              <a:rPr lang="en-US" dirty="0" smtClean="0"/>
              <a:t>The pattern of interconnection of nodes in a network is called as the topology .</a:t>
            </a:r>
          </a:p>
          <a:p>
            <a:r>
              <a:rPr lang="en-US" dirty="0" smtClean="0"/>
              <a:t>A computer network topology is the physical communication scheme used by connected devices. </a:t>
            </a:r>
          </a:p>
          <a:p>
            <a:r>
              <a:rPr lang="en-US" dirty="0" smtClean="0"/>
              <a:t>There are the number of factors which should be considered while choosing the topology. The most important of which are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889000"/>
          </a:xfrm>
        </p:spPr>
        <p:txBody>
          <a:bodyPr/>
          <a:lstStyle/>
          <a:p>
            <a:r>
              <a:rPr lang="en-US" dirty="0" smtClean="0"/>
              <a:t>Advantages of networking</a:t>
            </a:r>
            <a:endParaRPr lang="en-IN" dirty="0"/>
          </a:p>
        </p:txBody>
      </p:sp>
      <p:sp>
        <p:nvSpPr>
          <p:cNvPr id="3" name="Content Placeholder 2"/>
          <p:cNvSpPr>
            <a:spLocks noGrp="1"/>
          </p:cNvSpPr>
          <p:nvPr>
            <p:ph idx="1"/>
          </p:nvPr>
        </p:nvSpPr>
        <p:spPr>
          <a:xfrm>
            <a:off x="457200" y="914400"/>
            <a:ext cx="8229600" cy="5638800"/>
          </a:xfrm>
        </p:spPr>
        <p:txBody>
          <a:bodyPr>
            <a:normAutofit fontScale="92500" lnSpcReduction="20000"/>
          </a:bodyPr>
          <a:lstStyle/>
          <a:p>
            <a:r>
              <a:rPr lang="en-US" dirty="0" smtClean="0"/>
              <a:t>Speed :</a:t>
            </a:r>
          </a:p>
          <a:p>
            <a:r>
              <a:rPr lang="en-US" dirty="0" smtClean="0"/>
              <a:t>Sharing and transferring files within network are very rapid (fast). So it saves the time of transferring files</a:t>
            </a:r>
          </a:p>
          <a:p>
            <a:endParaRPr lang="en-US" dirty="0"/>
          </a:p>
          <a:p>
            <a:r>
              <a:rPr lang="en-US" dirty="0" smtClean="0"/>
              <a:t>Cost:</a:t>
            </a:r>
          </a:p>
          <a:p>
            <a:r>
              <a:rPr lang="en-US" dirty="0" smtClean="0"/>
              <a:t>Individually, licensed copies of many </a:t>
            </a:r>
            <a:r>
              <a:rPr lang="en-US" dirty="0" err="1" smtClean="0"/>
              <a:t>softwares</a:t>
            </a:r>
            <a:r>
              <a:rPr lang="en-US" dirty="0" smtClean="0"/>
              <a:t> / </a:t>
            </a:r>
            <a:r>
              <a:rPr lang="en-US" dirty="0" err="1" smtClean="0"/>
              <a:t>programmes</a:t>
            </a:r>
            <a:r>
              <a:rPr lang="en-US" dirty="0" smtClean="0"/>
              <a:t> can be costly. Networkable versions are available at considerable savings. Share </a:t>
            </a:r>
            <a:r>
              <a:rPr lang="en-US" dirty="0" err="1" smtClean="0"/>
              <a:t>programes</a:t>
            </a:r>
            <a:r>
              <a:rPr lang="en-US" dirty="0" smtClean="0"/>
              <a:t> on a network allows for easier upgrading of the program on one single file server instead of upgrading individual </a:t>
            </a:r>
            <a:r>
              <a:rPr lang="en-US" dirty="0" err="1" smtClean="0"/>
              <a:t>worstations</a:t>
            </a:r>
            <a:endParaRPr lang="en-US" dirty="0" smtClean="0"/>
          </a:p>
          <a:p>
            <a:endParaRPr lang="en-IN" dirty="0"/>
          </a:p>
        </p:txBody>
      </p:sp>
    </p:spTree>
    <p:extLst>
      <p:ext uri="{BB962C8B-B14F-4D97-AF65-F5344CB8AC3E}">
        <p14:creationId xmlns:p14="http://schemas.microsoft.com/office/powerpoint/2010/main" val="534399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lnSpcReduction="10000"/>
          </a:bodyPr>
          <a:lstStyle/>
          <a:p>
            <a:r>
              <a:rPr lang="en-US" dirty="0" smtClean="0"/>
              <a:t>Cost </a:t>
            </a:r>
            <a:br>
              <a:rPr lang="en-US" dirty="0" smtClean="0"/>
            </a:br>
            <a:r>
              <a:rPr lang="en-US" dirty="0" smtClean="0"/>
              <a:t>For a network to be cost effective, one would try to minimize installation cost. This may be achieved by using well understood media and also to a lesser extent, by minimizing the distances involved</a:t>
            </a:r>
            <a:br>
              <a:rPr lang="en-US" dirty="0" smtClean="0"/>
            </a:br>
            <a:endParaRPr lang="en-US" dirty="0" smtClean="0"/>
          </a:p>
          <a:p>
            <a:r>
              <a:rPr lang="en-US" dirty="0" smtClean="0"/>
              <a:t>Flexibility</a:t>
            </a:r>
            <a:br>
              <a:rPr lang="en-US" dirty="0" smtClean="0"/>
            </a:br>
            <a:r>
              <a:rPr lang="en-US" dirty="0" smtClean="0"/>
              <a:t>Because the arrangement of furniture, internal walls etc. in offices are often subject to change, the topology should allow for easy configuration of the network. This involves moving existing node and adding a new one</a:t>
            </a:r>
          </a:p>
          <a:p>
            <a:endParaRPr lang="en-US" dirty="0" smtClean="0"/>
          </a:p>
          <a:p>
            <a:endParaRPr lang="en-US" dirty="0" smtClean="0"/>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Reliability </a:t>
            </a:r>
            <a:br>
              <a:rPr lang="en-US" dirty="0" smtClean="0"/>
            </a:br>
            <a:r>
              <a:rPr lang="en-US" dirty="0" smtClean="0"/>
              <a:t>The topology chosen for the network can help by allowing the location of the fault to be detected and to provide some means of isolating it</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Types of topologies</a:t>
            </a:r>
            <a:endParaRPr lang="en-US" dirty="0"/>
          </a:p>
        </p:txBody>
      </p:sp>
      <p:sp>
        <p:nvSpPr>
          <p:cNvPr id="3" name="Content Placeholder 2"/>
          <p:cNvSpPr>
            <a:spLocks noGrp="1"/>
          </p:cNvSpPr>
          <p:nvPr>
            <p:ph idx="1"/>
          </p:nvPr>
        </p:nvSpPr>
        <p:spPr>
          <a:xfrm>
            <a:off x="457200" y="838200"/>
            <a:ext cx="8229600" cy="5287963"/>
          </a:xfrm>
        </p:spPr>
        <p:txBody>
          <a:bodyPr>
            <a:normAutofit lnSpcReduction="10000"/>
          </a:bodyPr>
          <a:lstStyle/>
          <a:p>
            <a:r>
              <a:rPr lang="en-US" b="1" dirty="0" smtClean="0"/>
              <a:t>Star Topology</a:t>
            </a:r>
            <a:r>
              <a:rPr lang="en-US" dirty="0" smtClean="0"/>
              <a:t/>
            </a:r>
            <a:br>
              <a:rPr lang="en-US" dirty="0" smtClean="0"/>
            </a:br>
            <a:r>
              <a:rPr lang="en-US" dirty="0" smtClean="0"/>
              <a:t>This topology consists of a central node to which all other nodes are connected by a single path.</a:t>
            </a:r>
          </a:p>
          <a:p>
            <a:r>
              <a:rPr lang="en-US" dirty="0" smtClean="0"/>
              <a:t> It is the topology used in most existing information network involving data processing or voice communication. </a:t>
            </a:r>
          </a:p>
          <a:p>
            <a:r>
              <a:rPr lang="en-US" dirty="0" smtClean="0"/>
              <a:t>Star topology can be implemented in homes, offices or even in a building. All the computers in a star topology are connected to central devices like hub, switch or router.</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ownloads\star_topology_8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5768898"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62200" y="5562600"/>
            <a:ext cx="4648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STAR TOPOLOGY</a:t>
            </a:r>
            <a:endParaRPr lang="en-IN" dirty="0"/>
          </a:p>
        </p:txBody>
      </p:sp>
    </p:spTree>
    <p:extLst>
      <p:ext uri="{BB962C8B-B14F-4D97-AF65-F5344CB8AC3E}">
        <p14:creationId xmlns:p14="http://schemas.microsoft.com/office/powerpoint/2010/main" val="4045851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Advantages of Star Topology</a:t>
            </a:r>
            <a:endParaRPr lang="en-US" dirty="0"/>
          </a:p>
        </p:txBody>
      </p:sp>
      <p:sp>
        <p:nvSpPr>
          <p:cNvPr id="3" name="Content Placeholder 2"/>
          <p:cNvSpPr>
            <a:spLocks noGrp="1"/>
          </p:cNvSpPr>
          <p:nvPr>
            <p:ph idx="1"/>
          </p:nvPr>
        </p:nvSpPr>
        <p:spPr>
          <a:xfrm>
            <a:off x="457200" y="838200"/>
            <a:ext cx="8229600" cy="5287963"/>
          </a:xfrm>
        </p:spPr>
        <p:txBody>
          <a:bodyPr>
            <a:normAutofit lnSpcReduction="10000"/>
          </a:bodyPr>
          <a:lstStyle/>
          <a:p>
            <a:r>
              <a:rPr lang="en-US" dirty="0" smtClean="0"/>
              <a:t>Ease of service:</a:t>
            </a:r>
            <a:br>
              <a:rPr lang="en-US" dirty="0" smtClean="0"/>
            </a:br>
            <a:r>
              <a:rPr lang="en-US" dirty="0" smtClean="0"/>
              <a:t>The star topology has a number of concentration points. These provide easy access for service or reconfiguration of the network</a:t>
            </a:r>
          </a:p>
          <a:p>
            <a:r>
              <a:rPr lang="en-US" dirty="0" smtClean="0"/>
              <a:t>One device per connection:</a:t>
            </a:r>
            <a:br>
              <a:rPr lang="en-US" dirty="0" smtClean="0"/>
            </a:br>
            <a:r>
              <a:rPr lang="en-US" dirty="0" smtClean="0"/>
              <a:t> Connection points in any network are inherently prone to failure. In the star topology, failure of a single connection typically involves disconnecting  one node from an otherwise fully functional network</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Centralized control / problem diagnosis:</a:t>
            </a:r>
            <a:br>
              <a:rPr lang="en-US" dirty="0" smtClean="0"/>
            </a:br>
            <a:r>
              <a:rPr lang="en-US" dirty="0" smtClean="0"/>
              <a:t>In this topology, central node is connected directly to every other node in the network. It means that faults are easily detected and isolated</a:t>
            </a:r>
            <a:br>
              <a:rPr lang="en-US" dirty="0" smtClean="0"/>
            </a:br>
            <a:endParaRPr lang="en-US" dirty="0" smtClean="0"/>
          </a:p>
          <a:p>
            <a:r>
              <a:rPr lang="en-US" dirty="0" smtClean="0"/>
              <a:t>Simple access protocol:</a:t>
            </a:r>
            <a:br>
              <a:rPr lang="en-US" dirty="0" smtClean="0"/>
            </a:br>
            <a:r>
              <a:rPr lang="en-US" dirty="0" smtClean="0"/>
              <a:t>Any given connection in a star network involves only the central node and one peripheral node. Thus, in he star network, access protocols are very simple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Disadvantages of Star Topology</a:t>
            </a:r>
            <a:endParaRPr lang="en-US" dirty="0"/>
          </a:p>
        </p:txBody>
      </p:sp>
      <p:sp>
        <p:nvSpPr>
          <p:cNvPr id="3" name="Content Placeholder 2"/>
          <p:cNvSpPr>
            <a:spLocks noGrp="1"/>
          </p:cNvSpPr>
          <p:nvPr>
            <p:ph idx="1"/>
          </p:nvPr>
        </p:nvSpPr>
        <p:spPr>
          <a:xfrm>
            <a:off x="457200" y="685800"/>
            <a:ext cx="8229600" cy="6172200"/>
          </a:xfrm>
        </p:spPr>
        <p:txBody>
          <a:bodyPr>
            <a:normAutofit fontScale="85000" lnSpcReduction="10000"/>
          </a:bodyPr>
          <a:lstStyle/>
          <a:p>
            <a:r>
              <a:rPr lang="en-US" b="1" dirty="0" smtClean="0"/>
              <a:t>Long cable length</a:t>
            </a:r>
            <a:r>
              <a:rPr lang="en-US" dirty="0" smtClean="0"/>
              <a:t>:</a:t>
            </a:r>
            <a:br>
              <a:rPr lang="en-US" dirty="0" smtClean="0"/>
            </a:br>
            <a:r>
              <a:rPr lang="en-US" dirty="0" smtClean="0"/>
              <a:t>because each node in star topology is directly connected to the center, the star topology necessitates a large quantity of cable. This increases installation cost and is also difficult to maintain</a:t>
            </a:r>
            <a:br>
              <a:rPr lang="en-US" dirty="0" smtClean="0"/>
            </a:br>
            <a:endParaRPr lang="en-US" dirty="0" smtClean="0"/>
          </a:p>
          <a:p>
            <a:r>
              <a:rPr lang="en-US" b="1" dirty="0" smtClean="0"/>
              <a:t>Difficult to expand</a:t>
            </a:r>
            <a:r>
              <a:rPr lang="en-US" dirty="0" smtClean="0"/>
              <a:t>:</a:t>
            </a:r>
            <a:br>
              <a:rPr lang="en-US" dirty="0" smtClean="0"/>
            </a:br>
            <a:r>
              <a:rPr lang="en-US" dirty="0" smtClean="0"/>
              <a:t>the addition of new nodes to a star network involves a connection all the way to the central node. Problems can arise if a longer cable length is needed or an anticipated concentration of nodes are required.</a:t>
            </a:r>
            <a:br>
              <a:rPr lang="en-US" dirty="0" smtClean="0"/>
            </a:br>
            <a:endParaRPr lang="en-US" dirty="0" smtClean="0"/>
          </a:p>
          <a:p>
            <a:r>
              <a:rPr lang="en-US" b="1" dirty="0" smtClean="0"/>
              <a:t>Central node dependency</a:t>
            </a:r>
            <a:r>
              <a:rPr lang="en-US" dirty="0" smtClean="0"/>
              <a:t>:</a:t>
            </a:r>
            <a:br>
              <a:rPr lang="en-US" dirty="0" smtClean="0"/>
            </a:br>
            <a:r>
              <a:rPr lang="en-US" dirty="0" smtClean="0"/>
              <a:t>if the central node in the network fails, the entire network is rendered inoperable</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Ring Topology</a:t>
            </a:r>
            <a:endParaRPr lang="en-US" dirty="0"/>
          </a:p>
        </p:txBody>
      </p:sp>
      <p:sp>
        <p:nvSpPr>
          <p:cNvPr id="3" name="Content Placeholder 2"/>
          <p:cNvSpPr>
            <a:spLocks noGrp="1"/>
          </p:cNvSpPr>
          <p:nvPr>
            <p:ph idx="1"/>
          </p:nvPr>
        </p:nvSpPr>
        <p:spPr>
          <a:xfrm>
            <a:off x="457200" y="685800"/>
            <a:ext cx="8229600" cy="5943600"/>
          </a:xfrm>
        </p:spPr>
        <p:txBody>
          <a:bodyPr>
            <a:normAutofit fontScale="92500" lnSpcReduction="10000"/>
          </a:bodyPr>
          <a:lstStyle/>
          <a:p>
            <a:r>
              <a:rPr lang="en-US" dirty="0" smtClean="0"/>
              <a:t>A ring topology is circular in shape and every node will have one node on either side of it. It is also called as loop. In this case, each node is connected to two and only two neighboring nodes. Data is accepted from one of the neighboring nodes and is transmitted onwards to another.</a:t>
            </a:r>
          </a:p>
          <a:p>
            <a:r>
              <a:rPr lang="en-US" dirty="0" smtClean="0"/>
              <a:t> In a ring network, all the communication messages travel in the same direction; whether clockwise or anticlockwise. After passing through each node, it returns to the sending node which removes it. Any damage of the cable or device can result in the breakdown of the whole network </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ownloads\ring.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5600" y="609600"/>
            <a:ext cx="3810000" cy="42270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90800" y="5410200"/>
            <a:ext cx="4724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RING TOPOLOGY</a:t>
            </a:r>
            <a:endParaRPr lang="en-IN" dirty="0"/>
          </a:p>
        </p:txBody>
      </p:sp>
    </p:spTree>
    <p:extLst>
      <p:ext uri="{BB962C8B-B14F-4D97-AF65-F5344CB8AC3E}">
        <p14:creationId xmlns:p14="http://schemas.microsoft.com/office/powerpoint/2010/main" val="2459406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dirty="0" smtClean="0"/>
              <a:t>Advantages of Ring Topology</a:t>
            </a:r>
            <a:endParaRPr lang="en-US" dirty="0"/>
          </a:p>
        </p:txBody>
      </p:sp>
      <p:sp>
        <p:nvSpPr>
          <p:cNvPr id="3" name="Content Placeholder 2"/>
          <p:cNvSpPr>
            <a:spLocks noGrp="1"/>
          </p:cNvSpPr>
          <p:nvPr>
            <p:ph idx="1"/>
          </p:nvPr>
        </p:nvSpPr>
        <p:spPr>
          <a:xfrm>
            <a:off x="457200" y="838200"/>
            <a:ext cx="8229600" cy="5867400"/>
          </a:xfrm>
        </p:spPr>
        <p:txBody>
          <a:bodyPr>
            <a:normAutofit fontScale="85000" lnSpcReduction="20000"/>
          </a:bodyPr>
          <a:lstStyle/>
          <a:p>
            <a:r>
              <a:rPr lang="en-US" b="1" dirty="0" smtClean="0"/>
              <a:t>Short cable length</a:t>
            </a:r>
            <a:r>
              <a:rPr lang="en-US" dirty="0" smtClean="0"/>
              <a:t>:</a:t>
            </a:r>
            <a:br>
              <a:rPr lang="en-US" dirty="0" smtClean="0"/>
            </a:br>
            <a:r>
              <a:rPr lang="en-US" dirty="0" smtClean="0"/>
              <a:t>In the ring topology, less connection will be needed which increase network reliability. The amount of cable needed in this topology is comparable to bus and small relative to star.</a:t>
            </a:r>
            <a:br>
              <a:rPr lang="en-US" dirty="0" smtClean="0"/>
            </a:br>
            <a:endParaRPr lang="en-US" dirty="0" smtClean="0"/>
          </a:p>
          <a:p>
            <a:r>
              <a:rPr lang="en-US" b="1" dirty="0" smtClean="0"/>
              <a:t>No wiring closet space required</a:t>
            </a:r>
            <a:r>
              <a:rPr lang="en-US" dirty="0" smtClean="0"/>
              <a:t>:</a:t>
            </a:r>
            <a:br>
              <a:rPr lang="en-US" dirty="0" smtClean="0"/>
            </a:br>
            <a:r>
              <a:rPr lang="en-US" dirty="0" smtClean="0"/>
              <a:t>Since there is only one cable connecting each node to its immediate neighbor, it is not necessary to allocate space in the building for a wiring closet</a:t>
            </a:r>
            <a:br>
              <a:rPr lang="en-US" dirty="0" smtClean="0"/>
            </a:br>
            <a:endParaRPr lang="en-US" dirty="0" smtClean="0"/>
          </a:p>
          <a:p>
            <a:r>
              <a:rPr lang="en-US" b="1" dirty="0" smtClean="0"/>
              <a:t>Suitable for optical </a:t>
            </a:r>
            <a:r>
              <a:rPr lang="en-US" b="1" dirty="0" err="1" smtClean="0"/>
              <a:t>fibre</a:t>
            </a:r>
            <a:r>
              <a:rPr lang="en-US" dirty="0" smtClean="0"/>
              <a:t>:</a:t>
            </a:r>
            <a:br>
              <a:rPr lang="en-US" dirty="0" smtClean="0"/>
            </a:br>
            <a:r>
              <a:rPr lang="en-US" dirty="0" smtClean="0"/>
              <a:t>In the ring topology, the traffic travels in one direction. It is easy to use optical </a:t>
            </a:r>
            <a:r>
              <a:rPr lang="en-US" dirty="0" err="1" smtClean="0"/>
              <a:t>fibre</a:t>
            </a:r>
            <a:r>
              <a:rPr lang="en-US" dirty="0" smtClean="0"/>
              <a:t> as medium of transmission. Use of optical </a:t>
            </a:r>
            <a:r>
              <a:rPr lang="en-US" dirty="0" err="1" smtClean="0"/>
              <a:t>fibre</a:t>
            </a:r>
            <a:r>
              <a:rPr lang="en-US" dirty="0" smtClean="0"/>
              <a:t> increases the speed of transmission </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IN" dirty="0"/>
          </a:p>
        </p:txBody>
      </p:sp>
      <p:sp>
        <p:nvSpPr>
          <p:cNvPr id="3" name="Content Placeholder 2"/>
          <p:cNvSpPr>
            <a:spLocks noGrp="1"/>
          </p:cNvSpPr>
          <p:nvPr>
            <p:ph idx="1"/>
          </p:nvPr>
        </p:nvSpPr>
        <p:spPr>
          <a:xfrm>
            <a:off x="457200" y="381000"/>
            <a:ext cx="8229600" cy="6477000"/>
          </a:xfrm>
        </p:spPr>
        <p:txBody>
          <a:bodyPr/>
          <a:lstStyle/>
          <a:p>
            <a:r>
              <a:rPr lang="en-US" dirty="0" smtClean="0"/>
              <a:t>Security: </a:t>
            </a:r>
          </a:p>
          <a:p>
            <a:r>
              <a:rPr lang="en-US" dirty="0" smtClean="0"/>
              <a:t>Sensitive files and </a:t>
            </a:r>
            <a:r>
              <a:rPr lang="en-US" dirty="0" err="1" smtClean="0"/>
              <a:t>programmes</a:t>
            </a:r>
            <a:r>
              <a:rPr lang="en-US" dirty="0" smtClean="0"/>
              <a:t> on a network are password protected so that we do not have to worry about</a:t>
            </a:r>
          </a:p>
          <a:p>
            <a:endParaRPr lang="en-US" dirty="0"/>
          </a:p>
          <a:p>
            <a:r>
              <a:rPr lang="en-US" dirty="0" smtClean="0"/>
              <a:t>Centralized software management:</a:t>
            </a:r>
          </a:p>
          <a:p>
            <a:r>
              <a:rPr lang="en-US" dirty="0" smtClean="0"/>
              <a:t>Software can be loaded on one computer eliminating the need to spend time and energy installing updates and tracking files on independent computers throughout the building</a:t>
            </a:r>
            <a:endParaRPr lang="en-IN" dirty="0"/>
          </a:p>
        </p:txBody>
      </p:sp>
    </p:spTree>
    <p:extLst>
      <p:ext uri="{BB962C8B-B14F-4D97-AF65-F5344CB8AC3E}">
        <p14:creationId xmlns:p14="http://schemas.microsoft.com/office/powerpoint/2010/main" val="3812045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533400"/>
            <a:ext cx="8382000" cy="4770537"/>
          </a:xfrm>
          <a:prstGeom prst="rect">
            <a:avLst/>
          </a:prstGeom>
          <a:noFill/>
        </p:spPr>
        <p:txBody>
          <a:bodyPr wrap="square" rtlCol="0">
            <a:spAutoFit/>
          </a:bodyPr>
          <a:lstStyle/>
          <a:p>
            <a:r>
              <a:rPr lang="en-US" sz="2800" b="1" dirty="0" smtClean="0"/>
              <a:t>Disadvantages of Ring topology</a:t>
            </a:r>
          </a:p>
          <a:p>
            <a:endParaRPr lang="en-US" dirty="0" smtClean="0"/>
          </a:p>
          <a:p>
            <a:endParaRPr lang="en-US" dirty="0" smtClean="0"/>
          </a:p>
          <a:p>
            <a:r>
              <a:rPr lang="en-US" sz="2000" dirty="0" smtClean="0"/>
              <a:t>a)Node failure causes network </a:t>
            </a:r>
            <a:r>
              <a:rPr lang="en-US" sz="2000" dirty="0" err="1" smtClean="0"/>
              <a:t>failure:Since</a:t>
            </a:r>
            <a:r>
              <a:rPr lang="en-US" sz="2000" dirty="0" smtClean="0"/>
              <a:t> each node in this network is connected to its </a:t>
            </a:r>
            <a:r>
              <a:rPr lang="en-US" sz="2000" dirty="0" err="1" smtClean="0"/>
              <a:t>neighbouring</a:t>
            </a:r>
            <a:r>
              <a:rPr lang="en-US" sz="2000" dirty="0" smtClean="0"/>
              <a:t> node and data travels through each </a:t>
            </a:r>
            <a:r>
              <a:rPr lang="en-US" sz="2000" dirty="0" err="1" smtClean="0"/>
              <a:t>node,so</a:t>
            </a:r>
            <a:r>
              <a:rPr lang="en-US" sz="2000" dirty="0" smtClean="0"/>
              <a:t> there is one traffic flow until defective node is removed.</a:t>
            </a:r>
          </a:p>
          <a:p>
            <a:endParaRPr lang="en-US" sz="2000" dirty="0" smtClean="0"/>
          </a:p>
          <a:p>
            <a:endParaRPr lang="en-US" sz="2000" dirty="0" smtClean="0"/>
          </a:p>
          <a:p>
            <a:r>
              <a:rPr lang="en-US" sz="2000" dirty="0" smtClean="0"/>
              <a:t>b)Difficult to diagnose </a:t>
            </a:r>
            <a:r>
              <a:rPr lang="en-US" sz="2000" dirty="0" err="1" smtClean="0"/>
              <a:t>fault:The</a:t>
            </a:r>
            <a:r>
              <a:rPr lang="en-US" sz="2000" dirty="0" smtClean="0"/>
              <a:t> fact that failure of one node will affect </a:t>
            </a:r>
            <a:r>
              <a:rPr lang="en-US" sz="2000" dirty="0" err="1" smtClean="0"/>
              <a:t>others,so</a:t>
            </a:r>
            <a:r>
              <a:rPr lang="en-US" sz="2000" dirty="0" smtClean="0"/>
              <a:t> it is very </a:t>
            </a:r>
            <a:r>
              <a:rPr lang="en-US" sz="2000" dirty="0" err="1" smtClean="0"/>
              <a:t>diifcult</a:t>
            </a:r>
            <a:r>
              <a:rPr lang="en-US" sz="2000" dirty="0" smtClean="0"/>
              <a:t> to diagnose the fault in this network .We have to check each and every node to know which node is faulty</a:t>
            </a:r>
          </a:p>
          <a:p>
            <a:endParaRPr lang="en-US" sz="2000" dirty="0" smtClean="0"/>
          </a:p>
          <a:p>
            <a:endParaRPr lang="en-US" sz="2000" dirty="0" smtClean="0"/>
          </a:p>
          <a:p>
            <a:r>
              <a:rPr lang="en-US" sz="2000" dirty="0" smtClean="0"/>
              <a:t>c)Network reconfiguration is </a:t>
            </a:r>
            <a:r>
              <a:rPr lang="en-US" sz="2000" dirty="0" err="1" smtClean="0"/>
              <a:t>difficult:The</a:t>
            </a:r>
            <a:r>
              <a:rPr lang="en-US" sz="2000" dirty="0" smtClean="0"/>
              <a:t> ring </a:t>
            </a:r>
            <a:r>
              <a:rPr lang="en-US" sz="2000" dirty="0" err="1" smtClean="0"/>
              <a:t>topoolgy</a:t>
            </a:r>
            <a:r>
              <a:rPr lang="en-US" sz="2000" dirty="0" smtClean="0"/>
              <a:t> causes problem when one decides to extend or modify the geographical scope of the network.</a:t>
            </a:r>
            <a:endParaRPr lang="en-US" sz="20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 Topology</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It is a popular topology for data </a:t>
            </a:r>
            <a:r>
              <a:rPr lang="en-US" dirty="0" err="1" smtClean="0"/>
              <a:t>network.This</a:t>
            </a:r>
            <a:r>
              <a:rPr lang="en-US" dirty="0" smtClean="0"/>
              <a:t> consists of a single length of the transmission medium onto which the various nodes are attached.</a:t>
            </a:r>
          </a:p>
          <a:p>
            <a:endParaRPr lang="en-US" dirty="0" smtClean="0"/>
          </a:p>
          <a:p>
            <a:r>
              <a:rPr lang="en-US" dirty="0" smtClean="0"/>
              <a:t>The topology is used in traditional communication network where the host at one end of the bus communicates with several terminals attached along its length.</a:t>
            </a:r>
            <a:endParaRPr lang="en-I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The  transmission from any stations travels the length of the bus in both directions and can be received by all other stations.</a:t>
            </a:r>
          </a:p>
          <a:p>
            <a:endParaRPr lang="en-US" dirty="0" smtClean="0"/>
          </a:p>
          <a:p>
            <a:r>
              <a:rPr lang="en-US" dirty="0" smtClean="0"/>
              <a:t>The bus has terminators at each end which absorbs the signals removing it from the bus.</a:t>
            </a:r>
            <a:endParaRPr lang="en-IN" dirty="0"/>
          </a:p>
        </p:txBody>
      </p:sp>
      <p:pic>
        <p:nvPicPr>
          <p:cNvPr id="1026" name="Picture 2" descr="C:\Users\Sheldon\Downloads\bustopol.gif"/>
          <p:cNvPicPr>
            <a:picLocks noChangeAspect="1" noChangeArrowheads="1"/>
          </p:cNvPicPr>
          <p:nvPr/>
        </p:nvPicPr>
        <p:blipFill>
          <a:blip r:embed="rId2" cstate="print"/>
          <a:srcRect/>
          <a:stretch>
            <a:fillRect/>
          </a:stretch>
        </p:blipFill>
        <p:spPr bwMode="auto">
          <a:xfrm>
            <a:off x="2819400" y="4343400"/>
            <a:ext cx="3581400" cy="2169645"/>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dirty="0" smtClean="0"/>
              <a:t>Advantages of Bus Topology</a:t>
            </a:r>
            <a:endParaRPr lang="en-IN" dirty="0"/>
          </a:p>
        </p:txBody>
      </p:sp>
      <p:sp>
        <p:nvSpPr>
          <p:cNvPr id="3" name="Content Placeholder 2"/>
          <p:cNvSpPr>
            <a:spLocks noGrp="1"/>
          </p:cNvSpPr>
          <p:nvPr>
            <p:ph idx="1"/>
          </p:nvPr>
        </p:nvSpPr>
        <p:spPr>
          <a:xfrm>
            <a:off x="457200" y="838200"/>
            <a:ext cx="8229600" cy="5287963"/>
          </a:xfrm>
        </p:spPr>
        <p:txBody>
          <a:bodyPr/>
          <a:lstStyle/>
          <a:p>
            <a:r>
              <a:rPr lang="en-US" dirty="0" smtClean="0"/>
              <a:t>A) Short cable </a:t>
            </a:r>
            <a:r>
              <a:rPr lang="en-US" dirty="0" err="1" smtClean="0"/>
              <a:t>length:Because</a:t>
            </a:r>
            <a:r>
              <a:rPr lang="en-US" dirty="0" smtClean="0"/>
              <a:t> there is single common data path connecting all </a:t>
            </a:r>
            <a:r>
              <a:rPr lang="en-US" dirty="0" err="1" smtClean="0"/>
              <a:t>nodes,the</a:t>
            </a:r>
            <a:r>
              <a:rPr lang="en-US" dirty="0" smtClean="0"/>
              <a:t> bus topology allows a very short cable length to be used.</a:t>
            </a:r>
          </a:p>
          <a:p>
            <a:endParaRPr lang="en-US" dirty="0" smtClean="0"/>
          </a:p>
          <a:p>
            <a:r>
              <a:rPr lang="en-US" dirty="0" smtClean="0"/>
              <a:t>This decreases the installation cost and also leads to a </a:t>
            </a:r>
            <a:r>
              <a:rPr lang="en-US" dirty="0" err="1" smtClean="0"/>
              <a:t>simple,easy</a:t>
            </a:r>
            <a:r>
              <a:rPr lang="en-US" dirty="0" smtClean="0"/>
              <a:t> to maintain wiring layout</a:t>
            </a:r>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t>B)easy to </a:t>
            </a:r>
            <a:r>
              <a:rPr lang="en-US" dirty="0" err="1" smtClean="0"/>
              <a:t>extend:Additional</a:t>
            </a:r>
            <a:r>
              <a:rPr lang="en-US" dirty="0" smtClean="0"/>
              <a:t> nodes can be connected to an existing bus network at any point along its length.</a:t>
            </a:r>
          </a:p>
          <a:p>
            <a:endParaRPr lang="en-US" dirty="0" smtClean="0"/>
          </a:p>
          <a:p>
            <a:endParaRPr lang="en-US" dirty="0" smtClean="0"/>
          </a:p>
          <a:p>
            <a:r>
              <a:rPr lang="en-US" dirty="0" smtClean="0"/>
              <a:t>C)Resilient </a:t>
            </a:r>
            <a:r>
              <a:rPr lang="en-US" dirty="0" err="1" smtClean="0"/>
              <a:t>architecture:The</a:t>
            </a:r>
            <a:r>
              <a:rPr lang="en-US" dirty="0" smtClean="0"/>
              <a:t> bus architecture has an inherent simplicity that makes it very reliable from a hardware point of view.</a:t>
            </a:r>
            <a:endParaRPr lang="en-I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Disadvantages of Bus Topology</a:t>
            </a:r>
            <a:endParaRPr lang="en-IN" dirty="0"/>
          </a:p>
        </p:txBody>
      </p:sp>
      <p:sp>
        <p:nvSpPr>
          <p:cNvPr id="3" name="Content Placeholder 2"/>
          <p:cNvSpPr>
            <a:spLocks noGrp="1"/>
          </p:cNvSpPr>
          <p:nvPr>
            <p:ph idx="1"/>
          </p:nvPr>
        </p:nvSpPr>
        <p:spPr>
          <a:xfrm>
            <a:off x="457200" y="1066800"/>
            <a:ext cx="8229600" cy="5059363"/>
          </a:xfrm>
        </p:spPr>
        <p:txBody>
          <a:bodyPr/>
          <a:lstStyle/>
          <a:p>
            <a:r>
              <a:rPr lang="en-US" dirty="0" smtClean="0"/>
              <a:t>A)Fault </a:t>
            </a:r>
            <a:r>
              <a:rPr lang="en-US" dirty="0" err="1" smtClean="0"/>
              <a:t>diagnois</a:t>
            </a:r>
            <a:r>
              <a:rPr lang="en-US" dirty="0" smtClean="0"/>
              <a:t> is </a:t>
            </a:r>
            <a:r>
              <a:rPr lang="en-US" dirty="0" err="1" smtClean="0"/>
              <a:t>difficult:Although</a:t>
            </a:r>
            <a:r>
              <a:rPr lang="en-US" dirty="0" smtClean="0"/>
              <a:t> the bus topology is very </a:t>
            </a:r>
            <a:r>
              <a:rPr lang="en-US" dirty="0" err="1" smtClean="0"/>
              <a:t>simple,but</a:t>
            </a:r>
            <a:r>
              <a:rPr lang="en-US" dirty="0" smtClean="0"/>
              <a:t> in this </a:t>
            </a:r>
            <a:r>
              <a:rPr lang="en-US" dirty="0" err="1" smtClean="0"/>
              <a:t>topology,fault</a:t>
            </a:r>
            <a:r>
              <a:rPr lang="en-US" dirty="0" smtClean="0"/>
              <a:t> detection is very difficult.</a:t>
            </a:r>
          </a:p>
          <a:p>
            <a:endParaRPr lang="en-US" dirty="0" smtClean="0"/>
          </a:p>
          <a:p>
            <a:r>
              <a:rPr lang="en-US" dirty="0" smtClean="0"/>
              <a:t>Control of the network is not </a:t>
            </a:r>
            <a:r>
              <a:rPr lang="en-US" dirty="0" err="1" smtClean="0"/>
              <a:t>centralised</a:t>
            </a:r>
            <a:r>
              <a:rPr lang="en-US" dirty="0" smtClean="0"/>
              <a:t> in any particular </a:t>
            </a:r>
            <a:r>
              <a:rPr lang="en-US" dirty="0" err="1" smtClean="0"/>
              <a:t>node.This</a:t>
            </a:r>
            <a:r>
              <a:rPr lang="en-US" dirty="0" smtClean="0"/>
              <a:t> means that detection of a fault may have to be performed from many points in the network.</a:t>
            </a:r>
            <a:endParaRPr lang="en-I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B)Fault isolation is </a:t>
            </a:r>
            <a:r>
              <a:rPr lang="en-US" dirty="0" err="1" smtClean="0"/>
              <a:t>difficult:If</a:t>
            </a:r>
            <a:r>
              <a:rPr lang="en-US" dirty="0" smtClean="0"/>
              <a:t> the fault in the node is </a:t>
            </a:r>
            <a:r>
              <a:rPr lang="en-US" dirty="0" err="1" smtClean="0"/>
              <a:t>detected,the</a:t>
            </a:r>
            <a:r>
              <a:rPr lang="en-US" dirty="0" smtClean="0"/>
              <a:t> node can simple be </a:t>
            </a:r>
            <a:r>
              <a:rPr lang="en-US" dirty="0" err="1" smtClean="0"/>
              <a:t>removed,but</a:t>
            </a:r>
            <a:r>
              <a:rPr lang="en-US" dirty="0" smtClean="0"/>
              <a:t> if the fault is in the network medium </a:t>
            </a:r>
            <a:r>
              <a:rPr lang="en-US" dirty="0" err="1" smtClean="0"/>
              <a:t>itself,an</a:t>
            </a:r>
            <a:r>
              <a:rPr lang="en-US" dirty="0" smtClean="0"/>
              <a:t> entire segment of the bus must be disconnected.</a:t>
            </a:r>
          </a:p>
          <a:p>
            <a:endParaRPr lang="en-US" dirty="0" smtClean="0"/>
          </a:p>
          <a:p>
            <a:r>
              <a:rPr lang="en-US" dirty="0" smtClean="0"/>
              <a:t>C)Repeater </a:t>
            </a:r>
            <a:r>
              <a:rPr lang="en-US" dirty="0" err="1" smtClean="0"/>
              <a:t>configuation:When</a:t>
            </a:r>
            <a:r>
              <a:rPr lang="en-US" dirty="0" smtClean="0"/>
              <a:t> a bus type network has its backbone </a:t>
            </a:r>
            <a:r>
              <a:rPr lang="en-US" dirty="0" err="1" smtClean="0"/>
              <a:t>inteneded</a:t>
            </a:r>
            <a:r>
              <a:rPr lang="en-US" dirty="0" smtClean="0"/>
              <a:t> using </a:t>
            </a:r>
            <a:r>
              <a:rPr lang="en-US" dirty="0" err="1" smtClean="0"/>
              <a:t>repeaters,reconfiguration</a:t>
            </a:r>
            <a:r>
              <a:rPr lang="en-US" dirty="0" smtClean="0"/>
              <a:t> may be necessary.</a:t>
            </a:r>
          </a:p>
          <a:p>
            <a:pPr>
              <a:buNone/>
            </a:pPr>
            <a:r>
              <a:rPr lang="en-US" dirty="0" smtClean="0"/>
              <a:t>	This may involve tailoring cable </a:t>
            </a:r>
            <a:r>
              <a:rPr lang="en-US" dirty="0" err="1" smtClean="0"/>
              <a:t>lengyth,adjusting</a:t>
            </a:r>
            <a:r>
              <a:rPr lang="en-US" dirty="0" smtClean="0"/>
              <a:t> terminators etc.</a:t>
            </a:r>
            <a:endParaRPr lang="en-I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D)Nodes must be </a:t>
            </a:r>
            <a:r>
              <a:rPr lang="en-US" dirty="0" err="1" smtClean="0"/>
              <a:t>intelligent:Each</a:t>
            </a:r>
            <a:r>
              <a:rPr lang="en-US" dirty="0" smtClean="0"/>
              <a:t> node on the network is directly connected to the central </a:t>
            </a:r>
            <a:r>
              <a:rPr lang="en-US" dirty="0" err="1" smtClean="0"/>
              <a:t>bus.This</a:t>
            </a:r>
            <a:r>
              <a:rPr lang="en-US" dirty="0" smtClean="0"/>
              <a:t> means that some way of deciding who can use the network at any given time must be performed in each node.</a:t>
            </a:r>
            <a:endParaRPr lang="en-I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792162"/>
          </a:xfrm>
        </p:spPr>
        <p:txBody>
          <a:bodyPr>
            <a:normAutofit/>
          </a:bodyPr>
          <a:lstStyle/>
          <a:p>
            <a:r>
              <a:rPr lang="en-US" dirty="0" smtClean="0"/>
              <a:t>Tree Topology</a:t>
            </a:r>
            <a:endParaRPr lang="en-IN" dirty="0"/>
          </a:p>
        </p:txBody>
      </p:sp>
      <p:sp>
        <p:nvSpPr>
          <p:cNvPr id="3" name="Content Placeholder 2"/>
          <p:cNvSpPr>
            <a:spLocks noGrp="1"/>
          </p:cNvSpPr>
          <p:nvPr>
            <p:ph idx="1"/>
          </p:nvPr>
        </p:nvSpPr>
        <p:spPr>
          <a:xfrm>
            <a:off x="457200" y="990600"/>
            <a:ext cx="8229600" cy="5135563"/>
          </a:xfrm>
        </p:spPr>
        <p:txBody>
          <a:bodyPr/>
          <a:lstStyle/>
          <a:p>
            <a:r>
              <a:rPr lang="en-US" dirty="0" smtClean="0"/>
              <a:t>The tree topology is modified form of the bus topology .The shape of the network is that of an inverted tree with the central root branching and sub branching of the network.</a:t>
            </a:r>
          </a:p>
          <a:p>
            <a:endParaRPr lang="en-US" dirty="0" smtClean="0"/>
          </a:p>
          <a:p>
            <a:r>
              <a:rPr lang="en-US" dirty="0" smtClean="0"/>
              <a:t>Transmission in this topology takes place the same way as in the bus </a:t>
            </a:r>
            <a:r>
              <a:rPr lang="en-US" dirty="0" err="1" smtClean="0"/>
              <a:t>topology.Only</a:t>
            </a:r>
            <a:r>
              <a:rPr lang="en-US" dirty="0" smtClean="0"/>
              <a:t> difference in this network and the bus is the presence of the root</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IN" dirty="0"/>
          </a:p>
        </p:txBody>
      </p:sp>
      <p:sp>
        <p:nvSpPr>
          <p:cNvPr id="3" name="Content Placeholder 2"/>
          <p:cNvSpPr>
            <a:spLocks noGrp="1"/>
          </p:cNvSpPr>
          <p:nvPr>
            <p:ph idx="1"/>
          </p:nvPr>
        </p:nvSpPr>
        <p:spPr>
          <a:xfrm>
            <a:off x="457200" y="685800"/>
            <a:ext cx="8229600" cy="5440363"/>
          </a:xfrm>
        </p:spPr>
        <p:txBody>
          <a:bodyPr/>
          <a:lstStyle/>
          <a:p>
            <a:r>
              <a:rPr lang="en-US" dirty="0" smtClean="0"/>
              <a:t>Resource sharing:</a:t>
            </a:r>
          </a:p>
          <a:p>
            <a:r>
              <a:rPr lang="en-US" dirty="0" smtClean="0"/>
              <a:t>Resource such as printers, fax machines and modems can be shared.</a:t>
            </a:r>
          </a:p>
          <a:p>
            <a:endParaRPr lang="en-US" dirty="0"/>
          </a:p>
          <a:p>
            <a:r>
              <a:rPr lang="en-US" dirty="0" smtClean="0"/>
              <a:t>Electronic mail:</a:t>
            </a:r>
          </a:p>
          <a:p>
            <a:r>
              <a:rPr lang="en-US" dirty="0" smtClean="0"/>
              <a:t>Email aids in personal and professional communication. Electronic mail (email) on LAN (Local Area Network) can enable staff to communicate within the building without having to leave their desk</a:t>
            </a:r>
            <a:endParaRPr lang="en-IN" dirty="0"/>
          </a:p>
        </p:txBody>
      </p:sp>
    </p:spTree>
    <p:extLst>
      <p:ext uri="{BB962C8B-B14F-4D97-AF65-F5344CB8AC3E}">
        <p14:creationId xmlns:p14="http://schemas.microsoft.com/office/powerpoint/2010/main" val="329501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eldon\Downloads\tree.jpg"/>
          <p:cNvPicPr>
            <a:picLocks noGrp="1" noChangeAspect="1" noChangeArrowheads="1"/>
          </p:cNvPicPr>
          <p:nvPr>
            <p:ph idx="1"/>
          </p:nvPr>
        </p:nvPicPr>
        <p:blipFill>
          <a:blip r:embed="rId2" cstate="print"/>
          <a:stretch>
            <a:fillRect/>
          </a:stretch>
        </p:blipFill>
        <p:spPr bwMode="auto">
          <a:xfrm>
            <a:off x="5715000" y="4724400"/>
            <a:ext cx="2019300" cy="1628775"/>
          </a:xfrm>
          <a:prstGeom prst="rect">
            <a:avLst/>
          </a:prstGeom>
          <a:noFill/>
        </p:spPr>
      </p:pic>
      <p:sp>
        <p:nvSpPr>
          <p:cNvPr id="5" name="Content Placeholder 2"/>
          <p:cNvSpPr txBox="1">
            <a:spLocks/>
          </p:cNvSpPr>
          <p:nvPr/>
        </p:nvSpPr>
        <p:spPr>
          <a:xfrm>
            <a:off x="228600" y="228601"/>
            <a:ext cx="8229600" cy="4419600"/>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i="1" dirty="0" smtClean="0">
                <a:solidFill>
                  <a:srgbClr val="FF0000"/>
                </a:solidFill>
              </a:rPr>
              <a:t>Tree Topology is</a:t>
            </a:r>
            <a:r>
              <a:rPr kumimoji="0" lang="en-US" sz="3200" b="0" i="1" u="none" strike="noStrike" kern="1200" cap="none" spc="0" normalizeH="0" baseline="0" noProof="0" dirty="0" smtClean="0">
                <a:ln>
                  <a:noFill/>
                </a:ln>
                <a:solidFill>
                  <a:srgbClr val="FF0000"/>
                </a:solidFill>
                <a:effectLst/>
                <a:uLnTx/>
                <a:uFillTx/>
                <a:latin typeface="+mn-lt"/>
                <a:ea typeface="+mn-ea"/>
                <a:cs typeface="+mn-cs"/>
              </a:rPr>
              <a:t>  a combination</a:t>
            </a:r>
            <a:r>
              <a:rPr kumimoji="0" lang="en-US" sz="3200" b="0" i="1" u="none" strike="noStrike" kern="1200" cap="none" spc="0" normalizeH="0" noProof="0" dirty="0" smtClean="0">
                <a:ln>
                  <a:noFill/>
                </a:ln>
                <a:solidFill>
                  <a:srgbClr val="FF0000"/>
                </a:solidFill>
                <a:effectLst/>
                <a:uLnTx/>
                <a:uFillTx/>
                <a:latin typeface="+mn-lt"/>
                <a:ea typeface="+mn-ea"/>
                <a:cs typeface="+mn-cs"/>
              </a:rPr>
              <a:t> of the star and bus topology.</a:t>
            </a:r>
          </a:p>
          <a:p>
            <a:pPr marL="342900" lvl="0" indent="-342900">
              <a:spcBef>
                <a:spcPct val="20000"/>
              </a:spcBef>
              <a:buFont typeface="Arial" pitchFamily="34" charset="0"/>
              <a:buChar char="•"/>
            </a:pPr>
            <a:r>
              <a:rPr lang="en-IN" sz="3200" dirty="0" smtClean="0"/>
              <a:t>A tree topology connects one star network to other star networks.</a:t>
            </a:r>
          </a:p>
          <a:p>
            <a:pPr marL="342900" lvl="0" indent="-342900">
              <a:spcBef>
                <a:spcPct val="20000"/>
              </a:spcBef>
              <a:buFont typeface="Arial" pitchFamily="34" charset="0"/>
              <a:buChar char="•"/>
            </a:pPr>
            <a:r>
              <a:rPr lang="en-IN" sz="3200" dirty="0" smtClean="0"/>
              <a:t>if the main cable or trunk between each of the two star topology networks was to fail, those networks would be unable to communicate with each other. However, computers on the same star topology would still be able to communicate with each other.</a:t>
            </a:r>
            <a:endParaRPr kumimoji="0" lang="en-IN" sz="3200" b="0" i="1"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Advantages of Tree Topology</a:t>
            </a:r>
            <a:endParaRPr lang="en-IN" dirty="0"/>
          </a:p>
        </p:txBody>
      </p:sp>
      <p:sp>
        <p:nvSpPr>
          <p:cNvPr id="3" name="Content Placeholder 2"/>
          <p:cNvSpPr>
            <a:spLocks noGrp="1"/>
          </p:cNvSpPr>
          <p:nvPr>
            <p:ph idx="1"/>
          </p:nvPr>
        </p:nvSpPr>
        <p:spPr>
          <a:xfrm>
            <a:off x="457200" y="990600"/>
            <a:ext cx="8229600" cy="5135563"/>
          </a:xfrm>
        </p:spPr>
        <p:txBody>
          <a:bodyPr/>
          <a:lstStyle/>
          <a:p>
            <a:r>
              <a:rPr lang="en-US" dirty="0" smtClean="0"/>
              <a:t>A)it is possible to form point-to point connections with tree topology.</a:t>
            </a:r>
          </a:p>
          <a:p>
            <a:endParaRPr lang="en-US" dirty="0" smtClean="0"/>
          </a:p>
          <a:p>
            <a:r>
              <a:rPr lang="en-US" dirty="0" smtClean="0"/>
              <a:t>B)Tree is of its very </a:t>
            </a:r>
            <a:r>
              <a:rPr lang="en-US" dirty="0" err="1" smtClean="0"/>
              <a:t>nature,divided</a:t>
            </a:r>
            <a:r>
              <a:rPr lang="en-US" dirty="0" smtClean="0"/>
              <a:t> into sub-</a:t>
            </a:r>
            <a:r>
              <a:rPr lang="en-US" dirty="0" err="1" smtClean="0"/>
              <a:t>units,it</a:t>
            </a:r>
            <a:r>
              <a:rPr lang="en-US" dirty="0" smtClean="0"/>
              <a:t> is easier to add nodes or branches to it.</a:t>
            </a:r>
          </a:p>
          <a:p>
            <a:endParaRPr lang="en-US" dirty="0" smtClean="0"/>
          </a:p>
          <a:p>
            <a:r>
              <a:rPr lang="en-US" dirty="0" smtClean="0"/>
              <a:t>C)Tree topology makes it easier to isolate a defective node.</a:t>
            </a:r>
            <a:endParaRPr lang="en-IN"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Disadvantages of Tree Topology</a:t>
            </a:r>
            <a:endParaRPr lang="en-IN" dirty="0"/>
          </a:p>
        </p:txBody>
      </p:sp>
      <p:sp>
        <p:nvSpPr>
          <p:cNvPr id="3" name="Content Placeholder 2"/>
          <p:cNvSpPr>
            <a:spLocks noGrp="1"/>
          </p:cNvSpPr>
          <p:nvPr>
            <p:ph idx="1"/>
          </p:nvPr>
        </p:nvSpPr>
        <p:spPr>
          <a:xfrm>
            <a:off x="457200" y="1066800"/>
            <a:ext cx="8229600" cy="5059363"/>
          </a:xfrm>
        </p:spPr>
        <p:txBody>
          <a:bodyPr>
            <a:normAutofit lnSpcReduction="10000"/>
          </a:bodyPr>
          <a:lstStyle/>
          <a:p>
            <a:r>
              <a:rPr lang="en-US" dirty="0" smtClean="0"/>
              <a:t>A)In this </a:t>
            </a:r>
            <a:r>
              <a:rPr lang="en-US" dirty="0" err="1" smtClean="0"/>
              <a:t>typeof</a:t>
            </a:r>
            <a:r>
              <a:rPr lang="en-US" dirty="0" smtClean="0"/>
              <a:t> topology the length of the network depends on the type of cable </a:t>
            </a:r>
            <a:r>
              <a:rPr lang="en-US" dirty="0" err="1" smtClean="0"/>
              <a:t>utilised</a:t>
            </a:r>
            <a:r>
              <a:rPr lang="en-US" dirty="0" smtClean="0"/>
              <a:t> to form the network.</a:t>
            </a:r>
          </a:p>
          <a:p>
            <a:endParaRPr lang="en-US" dirty="0" smtClean="0"/>
          </a:p>
          <a:p>
            <a:r>
              <a:rPr lang="en-US" dirty="0" smtClean="0"/>
              <a:t>B)The entire tree topology would fail if the central node </a:t>
            </a:r>
            <a:r>
              <a:rPr lang="en-US" dirty="0" err="1" smtClean="0"/>
              <a:t>fails,which</a:t>
            </a:r>
            <a:r>
              <a:rPr lang="en-US" dirty="0" smtClean="0"/>
              <a:t> is the backbone of the network.</a:t>
            </a:r>
          </a:p>
          <a:p>
            <a:endParaRPr lang="en-US" dirty="0" smtClean="0"/>
          </a:p>
          <a:p>
            <a:r>
              <a:rPr lang="en-US" dirty="0" smtClean="0"/>
              <a:t>C)It is expensive as more hubs and cables are required to install the network.</a:t>
            </a:r>
            <a:endParaRPr lang="en-IN"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smtClean="0"/>
              <a:t>Network Protocols</a:t>
            </a:r>
            <a:endParaRPr lang="en-I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smtClean="0"/>
              <a:t>HTTP(Hyper Text Transfer Protocol)</a:t>
            </a:r>
            <a:endParaRPr lang="en-IN" dirty="0"/>
          </a:p>
        </p:txBody>
      </p:sp>
      <p:sp>
        <p:nvSpPr>
          <p:cNvPr id="3" name="Content Placeholder 2"/>
          <p:cNvSpPr>
            <a:spLocks noGrp="1"/>
          </p:cNvSpPr>
          <p:nvPr>
            <p:ph idx="1"/>
          </p:nvPr>
        </p:nvSpPr>
        <p:spPr>
          <a:xfrm>
            <a:off x="457200" y="1371600"/>
            <a:ext cx="8229600" cy="5181600"/>
          </a:xfrm>
        </p:spPr>
        <p:txBody>
          <a:bodyPr>
            <a:normAutofit fontScale="92500" lnSpcReduction="10000"/>
          </a:bodyPr>
          <a:lstStyle/>
          <a:p>
            <a:r>
              <a:rPr lang="en-US" dirty="0" smtClean="0"/>
              <a:t>It is the set of rules or protocol that governs the transfer of hyper text </a:t>
            </a:r>
            <a:r>
              <a:rPr lang="en-US" dirty="0" err="1" smtClean="0"/>
              <a:t>betweeen</a:t>
            </a:r>
            <a:r>
              <a:rPr lang="en-US" dirty="0" smtClean="0"/>
              <a:t> two or more computers.</a:t>
            </a:r>
          </a:p>
          <a:p>
            <a:r>
              <a:rPr lang="en-US" dirty="0" smtClean="0"/>
              <a:t>Hyper text is a text that is specially coded using a standard system called Hyper text markup language or HTML.</a:t>
            </a:r>
          </a:p>
          <a:p>
            <a:endParaRPr lang="en-US" dirty="0" smtClean="0"/>
          </a:p>
          <a:p>
            <a:r>
              <a:rPr lang="en-US" dirty="0" smtClean="0"/>
              <a:t>The HTML codes are used to create </a:t>
            </a:r>
            <a:r>
              <a:rPr lang="en-US" dirty="0" err="1" smtClean="0"/>
              <a:t>links.These</a:t>
            </a:r>
            <a:r>
              <a:rPr lang="en-US" dirty="0" smtClean="0"/>
              <a:t> links can be textual or graphic and when clicked </a:t>
            </a:r>
            <a:r>
              <a:rPr lang="en-US" dirty="0" err="1" smtClean="0"/>
              <a:t>on,can</a:t>
            </a:r>
            <a:r>
              <a:rPr lang="en-US" dirty="0" smtClean="0"/>
              <a:t> link the user to another resource such as other HTML </a:t>
            </a:r>
            <a:r>
              <a:rPr lang="en-US" dirty="0" err="1" smtClean="0"/>
              <a:t>files,graphics,animations,sound</a:t>
            </a:r>
            <a:r>
              <a:rPr lang="en-US" dirty="0" smtClean="0"/>
              <a:t> etc.</a:t>
            </a:r>
            <a:endParaRPr lang="en-I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r>
              <a:rPr lang="en-US" dirty="0" smtClean="0"/>
              <a:t>HTTP is based on the client server </a:t>
            </a:r>
            <a:r>
              <a:rPr lang="en-US" dirty="0" err="1" smtClean="0"/>
              <a:t>principle.HTTP</a:t>
            </a:r>
            <a:r>
              <a:rPr lang="en-US" dirty="0" smtClean="0"/>
              <a:t> allows computer A (the client) to establish a connection to computer B(the server) and make a request.</a:t>
            </a:r>
          </a:p>
          <a:p>
            <a:endParaRPr lang="en-US" dirty="0" smtClean="0"/>
          </a:p>
          <a:p>
            <a:r>
              <a:rPr lang="en-US" dirty="0" smtClean="0"/>
              <a:t>The server accepts the connection initiated by the client and sends back a </a:t>
            </a:r>
            <a:r>
              <a:rPr lang="en-US" dirty="0" err="1" smtClean="0"/>
              <a:t>response.A</a:t>
            </a:r>
            <a:r>
              <a:rPr lang="en-US" dirty="0" smtClean="0"/>
              <a:t> </a:t>
            </a:r>
            <a:r>
              <a:rPr lang="en-US" dirty="0" err="1" smtClean="0"/>
              <a:t>HTTp</a:t>
            </a:r>
            <a:r>
              <a:rPr lang="en-US" dirty="0" smtClean="0"/>
              <a:t> request identifies the resource that the client is interested in and tells the server what action to take on the resource/</a:t>
            </a:r>
            <a:r>
              <a:rPr lang="en-US" dirty="0" err="1" smtClean="0"/>
              <a:t>data.This</a:t>
            </a:r>
            <a:r>
              <a:rPr lang="en-US" dirty="0" smtClean="0"/>
              <a:t> data can be just about anything including </a:t>
            </a:r>
            <a:r>
              <a:rPr lang="en-US" dirty="0" err="1" smtClean="0"/>
              <a:t>HTML,text</a:t>
            </a:r>
            <a:r>
              <a:rPr lang="en-US" dirty="0" smtClean="0"/>
              <a:t> ,</a:t>
            </a:r>
            <a:r>
              <a:rPr lang="en-US" dirty="0" err="1" smtClean="0"/>
              <a:t>images,program</a:t>
            </a:r>
            <a:r>
              <a:rPr lang="en-US" dirty="0" smtClean="0"/>
              <a:t> and sound.</a:t>
            </a:r>
            <a:endParaRPr lang="en-I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FTP(File Transfer Protocol)</a:t>
            </a:r>
            <a:endParaRPr lang="en-IN" dirty="0"/>
          </a:p>
        </p:txBody>
      </p:sp>
      <p:sp>
        <p:nvSpPr>
          <p:cNvPr id="3" name="Content Placeholder 2"/>
          <p:cNvSpPr>
            <a:spLocks noGrp="1"/>
          </p:cNvSpPr>
          <p:nvPr>
            <p:ph idx="1"/>
          </p:nvPr>
        </p:nvSpPr>
        <p:spPr>
          <a:xfrm>
            <a:off x="457200" y="1219200"/>
            <a:ext cx="8229600" cy="4906963"/>
          </a:xfrm>
        </p:spPr>
        <p:txBody>
          <a:bodyPr/>
          <a:lstStyle/>
          <a:p>
            <a:r>
              <a:rPr lang="en-US" dirty="0" smtClean="0"/>
              <a:t>FTP is part of TCP/IP </a:t>
            </a:r>
            <a:r>
              <a:rPr lang="en-US" dirty="0" err="1" smtClean="0"/>
              <a:t>protocol.It</a:t>
            </a:r>
            <a:r>
              <a:rPr lang="en-US" dirty="0" smtClean="0"/>
              <a:t> is the protocol or set of rules which enable files to be transferred between computers.</a:t>
            </a:r>
          </a:p>
          <a:p>
            <a:endParaRPr lang="en-US" dirty="0" smtClean="0"/>
          </a:p>
          <a:p>
            <a:r>
              <a:rPr lang="en-US" dirty="0" smtClean="0"/>
              <a:t>FTP is a powerful tool which allows files to be transferred from computer A to computer B or vice versa.</a:t>
            </a:r>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r>
              <a:rPr lang="en-US" dirty="0" smtClean="0"/>
              <a:t>FTP works on the client server principle.</a:t>
            </a:r>
          </a:p>
          <a:p>
            <a:endParaRPr lang="en-US" dirty="0" smtClean="0"/>
          </a:p>
          <a:p>
            <a:r>
              <a:rPr lang="en-US" dirty="0" smtClean="0"/>
              <a:t>A client program enables the user to interact with the server in order to access the information and services on the server computer.</a:t>
            </a:r>
          </a:p>
          <a:p>
            <a:r>
              <a:rPr lang="en-US" dirty="0" smtClean="0"/>
              <a:t>Files that can be transferred are stored on a computer called FTP server.</a:t>
            </a:r>
          </a:p>
          <a:p>
            <a:endParaRPr lang="en-US" dirty="0" smtClean="0"/>
          </a:p>
          <a:p>
            <a:r>
              <a:rPr lang="en-US" dirty="0" smtClean="0"/>
              <a:t>To access these </a:t>
            </a:r>
            <a:r>
              <a:rPr lang="en-US" dirty="0" err="1" smtClean="0"/>
              <a:t>files,an</a:t>
            </a:r>
            <a:r>
              <a:rPr lang="en-US" dirty="0" smtClean="0"/>
              <a:t> FTP client program is used.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This is an interface that allows the user to locate the files to be transferred and initiate the transfer process.</a:t>
            </a:r>
          </a:p>
          <a:p>
            <a:endParaRPr lang="en-US" dirty="0" smtClean="0"/>
          </a:p>
          <a:p>
            <a:r>
              <a:rPr lang="en-US" dirty="0" smtClean="0"/>
              <a:t>The basic steps to use FTP server</a:t>
            </a:r>
          </a:p>
          <a:p>
            <a:r>
              <a:rPr lang="en-US" dirty="0" smtClean="0"/>
              <a:t>1)Connect to FTP server</a:t>
            </a:r>
          </a:p>
          <a:p>
            <a:r>
              <a:rPr lang="en-US" dirty="0" smtClean="0"/>
              <a:t>2)Navigate the file structure and find the file you want</a:t>
            </a:r>
          </a:p>
          <a:p>
            <a:r>
              <a:rPr lang="en-US" dirty="0" smtClean="0"/>
              <a:t>3)Transfer the file</a:t>
            </a:r>
          </a:p>
          <a:p>
            <a:pPr>
              <a:buNone/>
            </a:pPr>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The basic functions of the FTP </a:t>
            </a:r>
            <a:r>
              <a:rPr lang="en-US" smtClean="0"/>
              <a:t>are </a:t>
            </a:r>
          </a:p>
          <a:p>
            <a:endParaRPr lang="en-US" dirty="0" smtClean="0"/>
          </a:p>
          <a:p>
            <a:r>
              <a:rPr lang="en-US" dirty="0" smtClean="0"/>
              <a:t>1)Transferring text and binary files</a:t>
            </a:r>
          </a:p>
          <a:p>
            <a:r>
              <a:rPr lang="en-US" dirty="0" smtClean="0"/>
              <a:t>2)</a:t>
            </a:r>
            <a:r>
              <a:rPr lang="en-US" dirty="0" err="1" smtClean="0"/>
              <a:t>Appending,deleting</a:t>
            </a:r>
            <a:r>
              <a:rPr lang="en-US" dirty="0" smtClean="0"/>
              <a:t> and renaming files</a:t>
            </a:r>
          </a:p>
          <a:p>
            <a:r>
              <a:rPr lang="en-US" dirty="0" smtClean="0"/>
              <a:t>3)Reading and making directories</a:t>
            </a:r>
          </a:p>
          <a:p>
            <a:r>
              <a:rPr lang="en-US" dirty="0" smtClean="0"/>
              <a:t>4)Supply file information</a:t>
            </a:r>
          </a:p>
          <a:p>
            <a:r>
              <a:rPr lang="en-US" dirty="0" smtClean="0"/>
              <a:t>5)Provide knowledge about password</a:t>
            </a:r>
          </a:p>
          <a:p>
            <a:r>
              <a:rPr lang="en-US" dirty="0" smtClean="0"/>
              <a:t>6)Transferring large files</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TotalTime>
  <Words>6295</Words>
  <Application>Microsoft Office PowerPoint</Application>
  <PresentationFormat>On-screen Show (4:3)</PresentationFormat>
  <Paragraphs>517</Paragraphs>
  <Slides>132</Slides>
  <Notes>0</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Networking</vt:lpstr>
      <vt:lpstr>Need for networking</vt:lpstr>
      <vt:lpstr>PowerPoint Presentation</vt:lpstr>
      <vt:lpstr>PowerPoint Presentation</vt:lpstr>
      <vt:lpstr>PowerPoint Presentation</vt:lpstr>
      <vt:lpstr>PowerPoint Presentation</vt:lpstr>
      <vt:lpstr>Advantages of networking</vt:lpstr>
      <vt:lpstr>PowerPoint Presentation</vt:lpstr>
      <vt:lpstr>PowerPoint Presentation</vt:lpstr>
      <vt:lpstr>Disadvantages of networking</vt:lpstr>
      <vt:lpstr>PowerPoint Presentation</vt:lpstr>
      <vt:lpstr>Evolution of networking</vt:lpstr>
      <vt:lpstr>PowerPoint Presentation</vt:lpstr>
      <vt:lpstr>Classification of computer network</vt:lpstr>
      <vt:lpstr>Peer-to-peer</vt:lpstr>
      <vt:lpstr>Client-server networking</vt:lpstr>
      <vt:lpstr>Network geographical area (types of network)</vt:lpstr>
      <vt:lpstr>Local Area Network (LAN)</vt:lpstr>
      <vt:lpstr>Features of LAN</vt:lpstr>
      <vt:lpstr>Metropolitan Area Network (MAN)</vt:lpstr>
      <vt:lpstr>Wide Area Network (WAN)</vt:lpstr>
      <vt:lpstr>Local telephone exchange </vt:lpstr>
      <vt:lpstr>PowerPoint Presentation</vt:lpstr>
      <vt:lpstr>Elementary Terminology of Network</vt:lpstr>
      <vt:lpstr>Network Interface Card (NIC)</vt:lpstr>
      <vt:lpstr>PowerPoint Presentation</vt:lpstr>
      <vt:lpstr>Network Switching Technique</vt:lpstr>
      <vt:lpstr>Circuit Switching </vt:lpstr>
      <vt:lpstr>Message Switching</vt:lpstr>
      <vt:lpstr>PowerPoint Presentation</vt:lpstr>
      <vt:lpstr>PowerPoint Presentation</vt:lpstr>
      <vt:lpstr>PowerPoint Presentation</vt:lpstr>
      <vt:lpstr>PowerPoint Presentation</vt:lpstr>
      <vt:lpstr>PowerPoint Presentation</vt:lpstr>
      <vt:lpstr>Advantages of Twisted Pair Cable</vt:lpstr>
      <vt:lpstr>Disadvantages of Twisted Pair Cable</vt:lpstr>
      <vt:lpstr>Coaxial cable</vt:lpstr>
      <vt:lpstr>PowerPoint Presentation</vt:lpstr>
      <vt:lpstr>Advantages of Coaxial Cable</vt:lpstr>
      <vt:lpstr>Disadvantages of Coaxial Cable</vt:lpstr>
      <vt:lpstr>Optical Fibre Cables</vt:lpstr>
      <vt:lpstr>PowerPoint Presentation</vt:lpstr>
      <vt:lpstr>Advantages of Optical Fibre Cable</vt:lpstr>
      <vt:lpstr>Disadvantages of Optical Fibre Cable</vt:lpstr>
      <vt:lpstr>Radio Wave</vt:lpstr>
      <vt:lpstr>Advantages of Radio Wave Frequency</vt:lpstr>
      <vt:lpstr>Disadvantages of Radio Wave Frequency</vt:lpstr>
      <vt:lpstr>Satellite</vt:lpstr>
      <vt:lpstr>Advantages of satellite communication</vt:lpstr>
      <vt:lpstr>Disadvantages of satellite communication</vt:lpstr>
      <vt:lpstr>Networking Devices</vt:lpstr>
      <vt:lpstr>modem</vt:lpstr>
      <vt:lpstr>Ethernet Card</vt:lpstr>
      <vt:lpstr>Hub </vt:lpstr>
      <vt:lpstr>PowerPoint Presentation</vt:lpstr>
      <vt:lpstr>PowerPoint Presentation</vt:lpstr>
      <vt:lpstr>Switch</vt:lpstr>
      <vt:lpstr>PowerPoint Presentation</vt:lpstr>
      <vt:lpstr>PowerPoint Presentation</vt:lpstr>
      <vt:lpstr>Repeater</vt:lpstr>
      <vt:lpstr>PowerPoint Presentation</vt:lpstr>
      <vt:lpstr>Bridge</vt:lpstr>
      <vt:lpstr>PowerPoint Presentation</vt:lpstr>
      <vt:lpstr>ROUTER</vt:lpstr>
      <vt:lpstr>PowerPoint Presentation</vt:lpstr>
      <vt:lpstr>Gateway</vt:lpstr>
      <vt:lpstr>PowerPoint Presentation</vt:lpstr>
      <vt:lpstr>PowerPoint Presentation</vt:lpstr>
      <vt:lpstr>Network Topologies</vt:lpstr>
      <vt:lpstr>PowerPoint Presentation</vt:lpstr>
      <vt:lpstr>PowerPoint Presentation</vt:lpstr>
      <vt:lpstr>Types of topologies</vt:lpstr>
      <vt:lpstr>PowerPoint Presentation</vt:lpstr>
      <vt:lpstr>Advantages of Star Topology</vt:lpstr>
      <vt:lpstr>PowerPoint Presentation</vt:lpstr>
      <vt:lpstr>Disadvantages of Star Topology</vt:lpstr>
      <vt:lpstr>Ring Topology</vt:lpstr>
      <vt:lpstr>PowerPoint Presentation</vt:lpstr>
      <vt:lpstr>Advantages of Ring Topology</vt:lpstr>
      <vt:lpstr>PowerPoint Presentation</vt:lpstr>
      <vt:lpstr>Bus Topology</vt:lpstr>
      <vt:lpstr>PowerPoint Presentation</vt:lpstr>
      <vt:lpstr>PowerPoint Presentation</vt:lpstr>
      <vt:lpstr>Advantages of Bus Topology</vt:lpstr>
      <vt:lpstr>PowerPoint Presentation</vt:lpstr>
      <vt:lpstr>Disadvantages of Bus Topology</vt:lpstr>
      <vt:lpstr>PowerPoint Presentation</vt:lpstr>
      <vt:lpstr>PowerPoint Presentation</vt:lpstr>
      <vt:lpstr>Tree Topology</vt:lpstr>
      <vt:lpstr>PowerPoint Presentation</vt:lpstr>
      <vt:lpstr>Advantages of Tree Topology</vt:lpstr>
      <vt:lpstr>Disadvantages of Tree Topology</vt:lpstr>
      <vt:lpstr>Network Protocols</vt:lpstr>
      <vt:lpstr>HTTP(Hyper Text Transfer Protocol)</vt:lpstr>
      <vt:lpstr>PowerPoint Presentation</vt:lpstr>
      <vt:lpstr>FTP(File Transfer Protocol)</vt:lpstr>
      <vt:lpstr>PowerPoint Presentation</vt:lpstr>
      <vt:lpstr>PowerPoint Presentation</vt:lpstr>
      <vt:lpstr>PowerPoint Presentation</vt:lpstr>
      <vt:lpstr>TCP/IP(Transmission Control Protocol/Internet Protocol)</vt:lpstr>
      <vt:lpstr>Internet Protocol(IP)</vt:lpstr>
      <vt:lpstr>Transmission Control Protocol(TCP)</vt:lpstr>
      <vt:lpstr>Telnet(Remote Login)</vt:lpstr>
      <vt:lpstr>PowerPoint Presentation</vt:lpstr>
      <vt:lpstr>PowerPoint Presentation</vt:lpstr>
      <vt:lpstr>Internetworking</vt:lpstr>
      <vt:lpstr>HOST</vt:lpstr>
      <vt:lpstr>Backbone Network</vt:lpstr>
      <vt:lpstr>Firewall</vt:lpstr>
      <vt:lpstr>PowerPoint Presentation</vt:lpstr>
      <vt:lpstr>Cookies</vt:lpstr>
      <vt:lpstr>Web-services</vt:lpstr>
      <vt:lpstr>PowerPoint Presentation</vt:lpstr>
      <vt:lpstr>DHTML(Dynamic Hypertext markup language)</vt:lpstr>
      <vt:lpstr>Domain Name</vt:lpstr>
      <vt:lpstr>PowerPoint Presentation</vt:lpstr>
      <vt:lpstr>Uniform Resource Locator(URL)</vt:lpstr>
      <vt:lpstr>PowerPoint Presentation</vt:lpstr>
      <vt:lpstr>PowerPoint Presentation</vt:lpstr>
      <vt:lpstr>PowerPoint Presentation</vt:lpstr>
      <vt:lpstr>PowerPoint Presentation</vt:lpstr>
      <vt:lpstr>IP addresses</vt:lpstr>
      <vt:lpstr>PowerPoint Presentation</vt:lpstr>
      <vt:lpstr>PowerPoint Presentation</vt:lpstr>
      <vt:lpstr>Characteristics of IP address</vt:lpstr>
      <vt:lpstr>World Wide Web(WWW)</vt:lpstr>
      <vt:lpstr>Web server</vt:lpstr>
      <vt:lpstr>Web -site</vt:lpstr>
      <vt:lpstr>Web-Page</vt:lpstr>
      <vt:lpstr>Web-Browser</vt:lpstr>
      <vt:lpstr>Chatting</vt:lpstr>
      <vt:lpstr>Video -Conferencing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Fabregas</dc:creator>
  <cp:lastModifiedBy>ADMIN</cp:lastModifiedBy>
  <cp:revision>76</cp:revision>
  <dcterms:created xsi:type="dcterms:W3CDTF">2006-08-16T00:00:00Z</dcterms:created>
  <dcterms:modified xsi:type="dcterms:W3CDTF">2017-01-31T04:31:43Z</dcterms:modified>
</cp:coreProperties>
</file>